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1" r:id="rId39"/>
    <p:sldId id="292" r:id="rId40"/>
    <p:sldId id="333" r:id="rId41"/>
    <p:sldId id="321" r:id="rId42"/>
    <p:sldId id="295" r:id="rId43"/>
    <p:sldId id="296" r:id="rId44"/>
    <p:sldId id="297" r:id="rId45"/>
    <p:sldId id="288" r:id="rId46"/>
    <p:sldId id="334" r:id="rId47"/>
    <p:sldId id="300" r:id="rId48"/>
    <p:sldId id="301" r:id="rId49"/>
    <p:sldId id="33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7" d="100"/>
          <a:sy n="77" d="100"/>
        </p:scale>
        <p:origin x="114" y="11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jpg>
</file>

<file path=ppt/media/image25.jpg>
</file>

<file path=ppt/media/image26.png>
</file>

<file path=ppt/media/image27.jpg>
</file>

<file path=ppt/media/image28.jpg>
</file>

<file path=ppt/media/image29.png>
</file>

<file path=ppt/media/image3.png>
</file>

<file path=ppt/media/image30.jpg>
</file>

<file path=ppt/media/image31.jpg>
</file>

<file path=ppt/media/image32.jpe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41.png>
</file>

<file path=ppt/media/image42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3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23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BM28/CapstoneGM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 Moore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 March 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-212090">
              <a:lnSpc>
                <a:spcPct val="100000"/>
              </a:lnSpc>
              <a:spcBef>
                <a:spcPts val="1280"/>
              </a:spcBef>
              <a:buNone/>
            </a:pPr>
            <a:r>
              <a:rPr lang="en-US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</a:rPr>
              <a:t>Approach</a:t>
            </a:r>
          </a:p>
          <a:p>
            <a:pPr marL="473710" lvl="1">
              <a:lnSpc>
                <a:spcPct val="100000"/>
              </a:lnSpc>
              <a:spcBef>
                <a:spcPts val="1280"/>
              </a:spcBef>
            </a:pP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Create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training label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outcomes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where successful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= 1 &amp;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failure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=</a:t>
            </a:r>
            <a:r>
              <a:rPr lang="en-US" sz="2000" spc="-8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0.</a:t>
            </a:r>
            <a:endParaRPr lang="en-US" sz="2000" dirty="0">
              <a:latin typeface="Carlito"/>
              <a:cs typeface="Carlito"/>
            </a:endParaRPr>
          </a:p>
          <a:p>
            <a:pPr marL="473710" lvl="1">
              <a:lnSpc>
                <a:spcPct val="100000"/>
              </a:lnSpc>
              <a:spcBef>
                <a:spcPts val="1175"/>
              </a:spcBef>
            </a:pP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Outcome</a:t>
            </a:r>
            <a:r>
              <a:rPr lang="en-US" sz="2000" spc="-7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column</a:t>
            </a:r>
            <a:r>
              <a:rPr lang="en-US" sz="2000" spc="-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has</a:t>
            </a:r>
            <a:r>
              <a:rPr lang="en-US" sz="2000" spc="-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spc="-10" dirty="0">
                <a:solidFill>
                  <a:srgbClr val="404040"/>
                </a:solidFill>
                <a:latin typeface="Carlito"/>
                <a:cs typeface="Carlito"/>
              </a:rPr>
              <a:t>two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components:</a:t>
            </a:r>
            <a:r>
              <a:rPr lang="en-US" sz="2000" spc="-7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‘Mission</a:t>
            </a:r>
            <a:r>
              <a:rPr lang="en-US" sz="2000" spc="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Outcome’</a:t>
            </a:r>
            <a:r>
              <a:rPr lang="en-US" sz="2000" spc="-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‘Landing</a:t>
            </a:r>
            <a:r>
              <a:rPr lang="en-US" sz="2000" spc="-5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Location’</a:t>
            </a:r>
            <a:endParaRPr lang="en-US" sz="2000" dirty="0">
              <a:latin typeface="Carlito"/>
              <a:cs typeface="Carlito"/>
            </a:endParaRPr>
          </a:p>
          <a:p>
            <a:pPr marL="473710" marR="5080" lvl="1">
              <a:lnSpc>
                <a:spcPct val="150000"/>
              </a:lnSpc>
              <a:spcBef>
                <a:spcPts val="290"/>
              </a:spcBef>
            </a:pP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New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training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label column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‘class’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value of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if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‘Mission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Outcome’ is </a:t>
            </a:r>
            <a:r>
              <a:rPr lang="en-US" sz="20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and 0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otherwise.  </a:t>
            </a:r>
          </a:p>
          <a:p>
            <a:pPr marL="0" marR="5080" indent="0">
              <a:lnSpc>
                <a:spcPct val="150000"/>
              </a:lnSpc>
              <a:spcBef>
                <a:spcPts val="290"/>
              </a:spcBef>
              <a:buNone/>
            </a:pPr>
            <a:r>
              <a:rPr lang="en-US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</a:rPr>
              <a:t>Value Mapping:</a:t>
            </a:r>
          </a:p>
          <a:p>
            <a:pPr marL="473710" lvl="1">
              <a:lnSpc>
                <a:spcPct val="100000"/>
              </a:lnSpc>
              <a:spcBef>
                <a:spcPts val="1275"/>
              </a:spcBef>
            </a:pPr>
            <a:r>
              <a:rPr lang="en-US" sz="20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ASDS, </a:t>
            </a:r>
            <a:r>
              <a:rPr lang="en-US" sz="20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2000" spc="-10" dirty="0">
                <a:solidFill>
                  <a:srgbClr val="404040"/>
                </a:solidFill>
                <a:latin typeface="Carlito"/>
                <a:cs typeface="Carlito"/>
              </a:rPr>
              <a:t>RTLS,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&amp; </a:t>
            </a:r>
            <a:r>
              <a:rPr lang="en-US" sz="20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Ocean – </a:t>
            </a:r>
            <a:r>
              <a:rPr lang="en-US" sz="2000" spc="-10" dirty="0">
                <a:solidFill>
                  <a:srgbClr val="404040"/>
                </a:solidFill>
                <a:latin typeface="Carlito"/>
                <a:cs typeface="Carlito"/>
              </a:rPr>
              <a:t>set to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-&gt;</a:t>
            </a:r>
            <a:r>
              <a:rPr lang="en-US" sz="2000" spc="-8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1</a:t>
            </a:r>
            <a:endParaRPr lang="en-US" sz="2000" dirty="0">
              <a:latin typeface="Carlito"/>
              <a:cs typeface="Carlito"/>
            </a:endParaRPr>
          </a:p>
          <a:p>
            <a:pPr marL="473710"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None </a:t>
            </a:r>
            <a:r>
              <a:rPr lang="en-US" sz="2000" dirty="0" err="1">
                <a:solidFill>
                  <a:srgbClr val="404040"/>
                </a:solidFill>
                <a:latin typeface="Carlito"/>
                <a:cs typeface="Carlito"/>
              </a:rPr>
              <a:t>None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False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ASDS, None ASDS,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False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Ocean,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False </a:t>
            </a:r>
            <a:r>
              <a:rPr lang="en-US" sz="2000" spc="-10" dirty="0">
                <a:solidFill>
                  <a:srgbClr val="404040"/>
                </a:solidFill>
                <a:latin typeface="Carlito"/>
                <a:cs typeface="Carlito"/>
              </a:rPr>
              <a:t>RTLS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– </a:t>
            </a:r>
            <a:r>
              <a:rPr lang="en-US" sz="2000" spc="-10" dirty="0">
                <a:solidFill>
                  <a:srgbClr val="404040"/>
                </a:solidFill>
                <a:latin typeface="Carlito"/>
                <a:cs typeface="Carlito"/>
              </a:rPr>
              <a:t>set to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-&gt;</a:t>
            </a:r>
            <a:r>
              <a:rPr lang="en-US" sz="20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0</a:t>
            </a:r>
            <a:endParaRPr lang="en-US" sz="2000" dirty="0">
              <a:latin typeface="Carlito"/>
              <a:cs typeface="Carlito"/>
            </a:endParaRPr>
          </a:p>
          <a:p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 marR="556260">
              <a:lnSpc>
                <a:spcPts val="2210"/>
              </a:lnSpc>
              <a:spcBef>
                <a:spcPts val="335"/>
              </a:spcBef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Exploratory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Analysis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performed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on variables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spc="-50" dirty="0">
                <a:solidFill>
                  <a:srgbClr val="404040"/>
                </a:solidFill>
                <a:latin typeface="Carlito"/>
                <a:cs typeface="Carlito"/>
              </a:rPr>
              <a:t>Number,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Mass,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Site,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Orbit, Class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30" dirty="0">
                <a:solidFill>
                  <a:srgbClr val="404040"/>
                </a:solidFill>
                <a:latin typeface="Carlito"/>
                <a:cs typeface="Carlito"/>
              </a:rPr>
              <a:t>Year.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US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Plots</a:t>
            </a:r>
            <a:r>
              <a:rPr lang="en-US" sz="2400" u="heavy" spc="-5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lang="en-US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Used:</a:t>
            </a:r>
            <a:endParaRPr lang="en-US" sz="2400" dirty="0">
              <a:latin typeface="Carlito"/>
              <a:cs typeface="Carlito"/>
            </a:endParaRPr>
          </a:p>
          <a:p>
            <a:pPr marL="12700" marR="405765">
              <a:lnSpc>
                <a:spcPts val="2210"/>
              </a:lnSpc>
              <a:spcBef>
                <a:spcPts val="1430"/>
              </a:spcBef>
            </a:pP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Mass,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Site,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Success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Rate,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vs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Success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Yearly</a:t>
            </a:r>
            <a:r>
              <a:rPr lang="en-US" sz="2400" spc="7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Trend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160"/>
              </a:spcBef>
            </a:pP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plots, line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charts, 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bar plots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were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compare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relationships between variables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 to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decide if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relationship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exists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they could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 in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training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machine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learning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model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>
              <a:lnSpc>
                <a:spcPct val="100000"/>
              </a:lnSpc>
              <a:spcBef>
                <a:spcPts val="128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Loaded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set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into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IBM DB2</a:t>
            </a:r>
            <a:r>
              <a:rPr lang="en-US" sz="2400" spc="-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Database.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7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Queried using SQL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Python</a:t>
            </a:r>
            <a:r>
              <a:rPr lang="en-US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integration.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Queries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were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made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get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better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understanding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</a:t>
            </a:r>
            <a:r>
              <a:rPr lang="en-US" sz="2400" spc="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dataset.</a:t>
            </a:r>
            <a:endParaRPr lang="en-US" sz="2400" dirty="0">
              <a:latin typeface="Carlito"/>
              <a:cs typeface="Carlito"/>
            </a:endParaRPr>
          </a:p>
          <a:p>
            <a:pPr marL="12700" marR="434975">
              <a:lnSpc>
                <a:spcPts val="2200"/>
              </a:lnSpc>
              <a:spcBef>
                <a:spcPts val="14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Queried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information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about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names, mission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outcomes, various pay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load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sizes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customers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landing</a:t>
            </a:r>
            <a:r>
              <a:rPr lang="en-US" sz="2400" spc="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outcomes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lang="en-US" sz="32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080">
              <a:lnSpc>
                <a:spcPts val="2210"/>
              </a:lnSpc>
              <a:spcBef>
                <a:spcPts val="335"/>
              </a:spcBef>
            </a:pP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Folium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maps mark Launch Sites, 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unsuccessful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landings, and a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proximity example 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key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locations: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Railway, Highway,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Coast,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sz="2400" spc="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City.</a:t>
            </a:r>
            <a:endParaRPr lang="en-US" sz="2400" dirty="0">
              <a:latin typeface="Carlito"/>
              <a:cs typeface="Carlito"/>
            </a:endParaRPr>
          </a:p>
          <a:p>
            <a:pPr marL="12700" marR="311150">
              <a:lnSpc>
                <a:spcPts val="2300"/>
              </a:lnSpc>
              <a:spcBef>
                <a:spcPts val="111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allows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understand why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may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located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where they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are.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Also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visualizes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relative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location. </a:t>
            </a:r>
          </a:p>
          <a:p>
            <a:pPr marL="12700" marR="311150">
              <a:lnSpc>
                <a:spcPts val="2300"/>
              </a:lnSpc>
              <a:spcBef>
                <a:spcPts val="1115"/>
              </a:spcBef>
            </a:pPr>
            <a:endParaRPr lang="en-US" sz="2400" spc="-5" dirty="0">
              <a:solidFill>
                <a:srgbClr val="404040"/>
              </a:solidFill>
              <a:latin typeface="Carlito"/>
            </a:endParaRPr>
          </a:p>
          <a:p>
            <a:pPr marL="12700" marR="311150">
              <a:lnSpc>
                <a:spcPts val="2300"/>
              </a:lnSpc>
              <a:spcBef>
                <a:spcPts val="1115"/>
              </a:spcBef>
            </a:pPr>
            <a:endParaRPr lang="en-US" sz="2400" spc="-5" dirty="0">
              <a:solidFill>
                <a:srgbClr val="404040"/>
              </a:solidFill>
              <a:latin typeface="Carlito"/>
            </a:endParaRPr>
          </a:p>
          <a:p>
            <a:pPr marL="12700" marR="311150">
              <a:lnSpc>
                <a:spcPts val="2300"/>
              </a:lnSpc>
              <a:spcBef>
                <a:spcPts val="1115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Dashboard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includes 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pie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chart and a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scatter</a:t>
            </a:r>
            <a:r>
              <a:rPr lang="en-US" sz="2400" spc="-1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plot.</a:t>
            </a:r>
            <a:endParaRPr lang="en-US" sz="2400" dirty="0">
              <a:latin typeface="Carlito"/>
              <a:cs typeface="Carlito"/>
            </a:endParaRPr>
          </a:p>
          <a:p>
            <a:pPr marL="12700" marR="84455">
              <a:lnSpc>
                <a:spcPts val="2290"/>
              </a:lnSpc>
              <a:spcBef>
                <a:spcPts val="127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Pie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chart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can be selected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show distribution of 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across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can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selected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show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individual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success</a:t>
            </a:r>
            <a:r>
              <a:rPr lang="en-US" sz="2400" spc="-1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rates.</a:t>
            </a:r>
            <a:endParaRPr lang="en-US" sz="2400" dirty="0">
              <a:latin typeface="Carlito"/>
              <a:cs typeface="Carlito"/>
            </a:endParaRPr>
          </a:p>
          <a:p>
            <a:pPr marL="12700" marR="5080">
              <a:lnSpc>
                <a:spcPts val="2210"/>
              </a:lnSpc>
              <a:spcBef>
                <a:spcPts val="1375"/>
              </a:spcBef>
            </a:pP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plot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takes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two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inputs: All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individual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payload mass 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slider between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0  and 10000</a:t>
            </a:r>
            <a:r>
              <a:rPr lang="en-US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kg.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 pie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chart is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visualize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success</a:t>
            </a:r>
            <a:r>
              <a:rPr lang="en-US" sz="2400" spc="2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rate.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50"/>
              </a:lnSpc>
              <a:spcBef>
                <a:spcPts val="110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plot can help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us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see how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success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varies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across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sites,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mass,</a:t>
            </a:r>
            <a:r>
              <a:rPr lang="en-US" sz="2400" spc="1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50"/>
              </a:lnSpc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category.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dirty="0" err="1">
                <a:solidFill>
                  <a:srgbClr val="FF0000"/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32599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37D2B8-A410-118B-0C82-981E5E75F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75377"/>
            <a:ext cx="5746943" cy="332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4582645" cy="3292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results of the exploratory data analysis results, interactive analytics demonstration screenshots and predictive analysis are given in the following slides.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FAD4819-0D9C-FF65-C3AA-767B7B878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1085" y="1642387"/>
            <a:ext cx="5855318" cy="329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3B4E2D8C-D781-5A9E-0C1A-0E37F0E447DC}"/>
              </a:ext>
            </a:extLst>
          </p:cNvPr>
          <p:cNvSpPr/>
          <p:nvPr/>
        </p:nvSpPr>
        <p:spPr>
          <a:xfrm>
            <a:off x="626533" y="2125132"/>
            <a:ext cx="11513650" cy="188451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2" y="1312333"/>
            <a:ext cx="8875375" cy="455665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12700" marR="5080" algn="just">
              <a:lnSpc>
                <a:spcPct val="120900"/>
              </a:lnSpc>
              <a:spcBef>
                <a:spcPts val="105"/>
              </a:spcBef>
            </a:pPr>
            <a:endParaRPr lang="en-US" sz="2400" spc="-20" dirty="0">
              <a:latin typeface="Carlito"/>
              <a:cs typeface="Carlito"/>
            </a:endParaRPr>
          </a:p>
          <a:p>
            <a:pPr marL="12700" marR="5080" algn="just">
              <a:lnSpc>
                <a:spcPct val="120900"/>
              </a:lnSpc>
              <a:spcBef>
                <a:spcPts val="105"/>
              </a:spcBef>
            </a:pPr>
            <a:endParaRPr lang="en-US" sz="2400" spc="-20" dirty="0">
              <a:latin typeface="Carlito"/>
              <a:cs typeface="Carlito"/>
            </a:endParaRPr>
          </a:p>
          <a:p>
            <a:pPr marL="12700" marR="5080" algn="just">
              <a:lnSpc>
                <a:spcPct val="120900"/>
              </a:lnSpc>
              <a:spcBef>
                <a:spcPts val="105"/>
              </a:spcBef>
            </a:pPr>
            <a:r>
              <a:rPr lang="en-US" sz="2400" spc="-20" dirty="0">
                <a:latin typeface="Carlito"/>
                <a:cs typeface="Carlito"/>
              </a:rPr>
              <a:t>Graphic </a:t>
            </a:r>
            <a:r>
              <a:rPr lang="en-US" sz="2400" spc="-10" dirty="0">
                <a:latin typeface="Carlito"/>
                <a:cs typeface="Carlito"/>
              </a:rPr>
              <a:t>suggests </a:t>
            </a:r>
            <a:r>
              <a:rPr lang="en-US" sz="2400" spc="-5" dirty="0">
                <a:latin typeface="Carlito"/>
                <a:cs typeface="Carlito"/>
              </a:rPr>
              <a:t>an </a:t>
            </a:r>
            <a:r>
              <a:rPr lang="en-US" sz="2400" spc="-20" dirty="0">
                <a:latin typeface="Carlito"/>
                <a:cs typeface="Carlito"/>
              </a:rPr>
              <a:t>increase </a:t>
            </a:r>
            <a:r>
              <a:rPr lang="en-US" sz="2400" dirty="0">
                <a:latin typeface="Carlito"/>
                <a:cs typeface="Carlito"/>
              </a:rPr>
              <a:t>in </a:t>
            </a:r>
            <a:r>
              <a:rPr lang="en-US" sz="2400" spc="-15" dirty="0">
                <a:latin typeface="Carlito"/>
                <a:cs typeface="Carlito"/>
              </a:rPr>
              <a:t>success </a:t>
            </a:r>
            <a:r>
              <a:rPr lang="en-US" sz="2400" spc="-40" dirty="0">
                <a:latin typeface="Carlito"/>
                <a:cs typeface="Carlito"/>
              </a:rPr>
              <a:t>rate </a:t>
            </a:r>
            <a:r>
              <a:rPr lang="en-US" sz="2400" spc="-20" dirty="0">
                <a:latin typeface="Carlito"/>
                <a:cs typeface="Carlito"/>
              </a:rPr>
              <a:t>over </a:t>
            </a:r>
            <a:r>
              <a:rPr lang="en-US" sz="2400" spc="-5" dirty="0">
                <a:latin typeface="Carlito"/>
                <a:cs typeface="Carlito"/>
              </a:rPr>
              <a:t>time </a:t>
            </a:r>
            <a:r>
              <a:rPr lang="en-US" sz="2400" spc="-20" dirty="0">
                <a:latin typeface="Carlito"/>
                <a:cs typeface="Carlito"/>
              </a:rPr>
              <a:t>(indicated </a:t>
            </a:r>
            <a:r>
              <a:rPr lang="en-US" sz="2400" dirty="0">
                <a:latin typeface="Carlito"/>
                <a:cs typeface="Carlito"/>
              </a:rPr>
              <a:t>in </a:t>
            </a:r>
            <a:r>
              <a:rPr lang="en-US" sz="2400" spc="-10" dirty="0">
                <a:latin typeface="Carlito"/>
                <a:cs typeface="Carlito"/>
              </a:rPr>
              <a:t>Flight </a:t>
            </a:r>
            <a:r>
              <a:rPr lang="en-US" sz="2400" spc="-5" dirty="0">
                <a:latin typeface="Carlito"/>
                <a:cs typeface="Carlito"/>
              </a:rPr>
              <a:t>Number).  </a:t>
            </a:r>
            <a:r>
              <a:rPr lang="en-US" sz="2400" spc="-25" dirty="0">
                <a:latin typeface="Carlito"/>
                <a:cs typeface="Carlito"/>
              </a:rPr>
              <a:t>Likely </a:t>
            </a:r>
            <a:r>
              <a:rPr lang="en-US" sz="2400" spc="-5" dirty="0">
                <a:latin typeface="Carlito"/>
                <a:cs typeface="Carlito"/>
              </a:rPr>
              <a:t>a big </a:t>
            </a:r>
            <a:r>
              <a:rPr lang="en-US" sz="2400" spc="-25" dirty="0">
                <a:latin typeface="Carlito"/>
                <a:cs typeface="Carlito"/>
              </a:rPr>
              <a:t>breakthrough </a:t>
            </a:r>
            <a:r>
              <a:rPr lang="en-US" sz="2400" spc="-20" dirty="0">
                <a:latin typeface="Carlito"/>
                <a:cs typeface="Carlito"/>
              </a:rPr>
              <a:t>around </a:t>
            </a:r>
            <a:r>
              <a:rPr lang="en-US" sz="2400" spc="-10" dirty="0">
                <a:latin typeface="Carlito"/>
                <a:cs typeface="Carlito"/>
              </a:rPr>
              <a:t>flight </a:t>
            </a:r>
            <a:r>
              <a:rPr lang="en-US" sz="2400" spc="-15" dirty="0">
                <a:latin typeface="Carlito"/>
                <a:cs typeface="Carlito"/>
              </a:rPr>
              <a:t>20 </a:t>
            </a:r>
            <a:r>
              <a:rPr lang="en-US" sz="2400" spc="-5" dirty="0">
                <a:latin typeface="Carlito"/>
                <a:cs typeface="Carlito"/>
              </a:rPr>
              <a:t>which </a:t>
            </a:r>
            <a:r>
              <a:rPr lang="en-US" sz="2400" spc="-15" dirty="0">
                <a:latin typeface="Carlito"/>
                <a:cs typeface="Carlito"/>
              </a:rPr>
              <a:t>significantly </a:t>
            </a:r>
            <a:r>
              <a:rPr lang="en-US" sz="2400" spc="-20" dirty="0">
                <a:latin typeface="Carlito"/>
                <a:cs typeface="Carlito"/>
              </a:rPr>
              <a:t>increased </a:t>
            </a:r>
            <a:r>
              <a:rPr lang="en-US" sz="2400" spc="-15" dirty="0">
                <a:latin typeface="Carlito"/>
                <a:cs typeface="Carlito"/>
              </a:rPr>
              <a:t>success </a:t>
            </a:r>
            <a:r>
              <a:rPr lang="en-US" sz="2400" spc="-25" dirty="0">
                <a:latin typeface="Carlito"/>
                <a:cs typeface="Carlito"/>
              </a:rPr>
              <a:t>rate.  </a:t>
            </a:r>
            <a:r>
              <a:rPr lang="en-US" sz="2400" spc="-20" dirty="0">
                <a:latin typeface="Carlito"/>
                <a:cs typeface="Carlito"/>
              </a:rPr>
              <a:t>CCAFS appears </a:t>
            </a:r>
            <a:r>
              <a:rPr lang="en-US" sz="2400" spc="-15" dirty="0">
                <a:latin typeface="Carlito"/>
                <a:cs typeface="Carlito"/>
              </a:rPr>
              <a:t>to </a:t>
            </a:r>
            <a:r>
              <a:rPr lang="en-US" sz="2400" spc="-5" dirty="0">
                <a:latin typeface="Carlito"/>
                <a:cs typeface="Carlito"/>
              </a:rPr>
              <a:t>be the main </a:t>
            </a:r>
            <a:r>
              <a:rPr lang="en-US" sz="2400" spc="-10" dirty="0">
                <a:latin typeface="Carlito"/>
                <a:cs typeface="Carlito"/>
              </a:rPr>
              <a:t>launch </a:t>
            </a:r>
            <a:r>
              <a:rPr lang="en-US" sz="2400" spc="-15" dirty="0">
                <a:latin typeface="Carlito"/>
                <a:cs typeface="Carlito"/>
              </a:rPr>
              <a:t>site </a:t>
            </a:r>
            <a:r>
              <a:rPr lang="en-US" sz="2400" spc="-5" dirty="0">
                <a:latin typeface="Carlito"/>
                <a:cs typeface="Carlito"/>
              </a:rPr>
              <a:t>as it has the </a:t>
            </a:r>
            <a:r>
              <a:rPr lang="en-US" sz="2400" spc="-20" dirty="0">
                <a:latin typeface="Carlito"/>
                <a:cs typeface="Carlito"/>
              </a:rPr>
              <a:t>most</a:t>
            </a:r>
            <a:r>
              <a:rPr lang="en-US" sz="2400" spc="-90" dirty="0">
                <a:latin typeface="Carlito"/>
                <a:cs typeface="Carlito"/>
              </a:rPr>
              <a:t> </a:t>
            </a:r>
            <a:r>
              <a:rPr lang="en-US" sz="2400" spc="-20" dirty="0">
                <a:latin typeface="Carlito"/>
                <a:cs typeface="Carlito"/>
              </a:rPr>
              <a:t>volume.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4CF82E-937C-ED39-DAD3-025C8E011E12}"/>
              </a:ext>
            </a:extLst>
          </p:cNvPr>
          <p:cNvSpPr txBox="1"/>
          <p:nvPr/>
        </p:nvSpPr>
        <p:spPr>
          <a:xfrm>
            <a:off x="1179443" y="3911111"/>
            <a:ext cx="1014758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100" spc="-20" dirty="0">
                <a:latin typeface="Carlito"/>
                <a:cs typeface="Carlito"/>
              </a:rPr>
              <a:t>Green indicates successful </a:t>
            </a:r>
            <a:r>
              <a:rPr lang="en-US" sz="1100" spc="-10" dirty="0">
                <a:latin typeface="Carlito"/>
                <a:cs typeface="Carlito"/>
              </a:rPr>
              <a:t>launch; </a:t>
            </a:r>
            <a:r>
              <a:rPr lang="en-US" sz="1100" spc="-15" dirty="0">
                <a:latin typeface="Carlito"/>
                <a:cs typeface="Carlito"/>
              </a:rPr>
              <a:t>Purple </a:t>
            </a:r>
            <a:r>
              <a:rPr lang="en-US" sz="1100" spc="-20" dirty="0">
                <a:latin typeface="Carlito"/>
                <a:cs typeface="Carlito"/>
              </a:rPr>
              <a:t>indicates unsuccessful</a:t>
            </a:r>
            <a:r>
              <a:rPr lang="en-US" sz="1100" spc="180" dirty="0">
                <a:latin typeface="Carlito"/>
                <a:cs typeface="Carlito"/>
              </a:rPr>
              <a:t> </a:t>
            </a:r>
            <a:r>
              <a:rPr lang="en-US" sz="1100" spc="-10" dirty="0">
                <a:latin typeface="Carlito"/>
                <a:cs typeface="Carlito"/>
              </a:rPr>
              <a:t>launch.</a:t>
            </a:r>
            <a:endParaRPr lang="en-US" sz="11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69757"/>
            <a:ext cx="9081655" cy="3811588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CA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CA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CA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latin typeface="Abadi" panose="020B0604020104020204" pitchFamily="34" charset="0"/>
            </a:endParaRPr>
          </a:p>
          <a:p>
            <a:pPr marL="12700" marR="5080">
              <a:lnSpc>
                <a:spcPct val="121400"/>
              </a:lnSpc>
              <a:spcBef>
                <a:spcPts val="100"/>
              </a:spcBef>
            </a:pPr>
            <a:endParaRPr lang="en-US" sz="2400" spc="-25" dirty="0">
              <a:latin typeface="Carlito"/>
              <a:cs typeface="Carlito"/>
            </a:endParaRPr>
          </a:p>
          <a:p>
            <a:pPr marL="12700" marR="5080">
              <a:lnSpc>
                <a:spcPct val="121400"/>
              </a:lnSpc>
              <a:spcBef>
                <a:spcPts val="100"/>
              </a:spcBef>
            </a:pPr>
            <a:endParaRPr lang="en-US" sz="2400" spc="-25" dirty="0">
              <a:latin typeface="Carlito"/>
              <a:cs typeface="Carlito"/>
            </a:endParaRPr>
          </a:p>
          <a:p>
            <a:pPr marL="12700" marR="5080">
              <a:lnSpc>
                <a:spcPct val="121400"/>
              </a:lnSpc>
              <a:spcBef>
                <a:spcPts val="100"/>
              </a:spcBef>
            </a:pPr>
            <a:endParaRPr lang="en-US" sz="2400" spc="-25" dirty="0">
              <a:latin typeface="Carlito"/>
              <a:cs typeface="Carlito"/>
            </a:endParaRPr>
          </a:p>
          <a:p>
            <a:pPr marL="12700" marR="5080">
              <a:lnSpc>
                <a:spcPct val="121400"/>
              </a:lnSpc>
              <a:spcBef>
                <a:spcPts val="100"/>
              </a:spcBef>
            </a:pPr>
            <a:r>
              <a:rPr lang="en-US" sz="2400" spc="-25" dirty="0">
                <a:latin typeface="Carlito"/>
                <a:cs typeface="Carlito"/>
              </a:rPr>
              <a:t>Payload </a:t>
            </a:r>
            <a:r>
              <a:rPr lang="en-US" sz="2400" spc="-5" dirty="0">
                <a:latin typeface="Carlito"/>
                <a:cs typeface="Carlito"/>
              </a:rPr>
              <a:t>mass </a:t>
            </a:r>
            <a:r>
              <a:rPr lang="en-US" sz="2400" spc="-20" dirty="0">
                <a:latin typeface="Carlito"/>
                <a:cs typeface="Carlito"/>
              </a:rPr>
              <a:t>appears </a:t>
            </a:r>
            <a:r>
              <a:rPr lang="en-US" sz="2400" spc="-15" dirty="0">
                <a:latin typeface="Carlito"/>
                <a:cs typeface="Carlito"/>
              </a:rPr>
              <a:t>to </a:t>
            </a:r>
            <a:r>
              <a:rPr lang="en-US" sz="2400" spc="-20" dirty="0">
                <a:latin typeface="Carlito"/>
                <a:cs typeface="Carlito"/>
              </a:rPr>
              <a:t>fall mostly between </a:t>
            </a:r>
            <a:r>
              <a:rPr lang="en-US" sz="2400" spc="-10" dirty="0">
                <a:latin typeface="Carlito"/>
                <a:cs typeface="Carlito"/>
              </a:rPr>
              <a:t>0-6000 </a:t>
            </a:r>
            <a:r>
              <a:rPr lang="en-US" sz="2400" spc="-5" dirty="0">
                <a:latin typeface="Carlito"/>
                <a:cs typeface="Carlito"/>
              </a:rPr>
              <a:t>kg.  </a:t>
            </a:r>
            <a:r>
              <a:rPr lang="en-US" sz="2400" spc="-25" dirty="0">
                <a:latin typeface="Carlito"/>
                <a:cs typeface="Carlito"/>
              </a:rPr>
              <a:t>Different </a:t>
            </a:r>
            <a:r>
              <a:rPr lang="en-US" sz="2400" spc="-5" dirty="0">
                <a:latin typeface="Carlito"/>
                <a:cs typeface="Carlito"/>
              </a:rPr>
              <a:t>launch </a:t>
            </a:r>
            <a:r>
              <a:rPr lang="en-US" sz="2400" spc="-10" dirty="0">
                <a:latin typeface="Carlito"/>
                <a:cs typeface="Carlito"/>
              </a:rPr>
              <a:t>sites </a:t>
            </a:r>
            <a:r>
              <a:rPr lang="en-US" sz="2400" spc="-5" dirty="0">
                <a:latin typeface="Carlito"/>
                <a:cs typeface="Carlito"/>
              </a:rPr>
              <a:t>also </a:t>
            </a:r>
            <a:r>
              <a:rPr lang="en-US" sz="2400" spc="-15" dirty="0">
                <a:latin typeface="Carlito"/>
                <a:cs typeface="Carlito"/>
              </a:rPr>
              <a:t>seem to use </a:t>
            </a:r>
            <a:r>
              <a:rPr lang="en-US" sz="2400" spc="-25" dirty="0">
                <a:latin typeface="Carlito"/>
                <a:cs typeface="Carlito"/>
              </a:rPr>
              <a:t>different </a:t>
            </a:r>
            <a:r>
              <a:rPr lang="en-US" sz="2400" spc="-20" dirty="0">
                <a:latin typeface="Carlito"/>
                <a:cs typeface="Carlito"/>
              </a:rPr>
              <a:t>payload</a:t>
            </a:r>
            <a:r>
              <a:rPr lang="en-US" sz="2400" spc="-10" dirty="0">
                <a:latin typeface="Carlito"/>
                <a:cs typeface="Carlito"/>
              </a:rPr>
              <a:t> </a:t>
            </a:r>
            <a:r>
              <a:rPr lang="en-US" sz="2400" spc="-5" dirty="0">
                <a:latin typeface="Carlito"/>
                <a:cs typeface="Carlito"/>
              </a:rPr>
              <a:t>mass.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BBBB10C7-550C-24ED-8A17-EAC76DA9D9BB}"/>
              </a:ext>
            </a:extLst>
          </p:cNvPr>
          <p:cNvSpPr/>
          <p:nvPr/>
        </p:nvSpPr>
        <p:spPr>
          <a:xfrm>
            <a:off x="91440" y="2655403"/>
            <a:ext cx="12100560" cy="23774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B4A06-B74D-68F4-5253-516D075FC9B7}"/>
              </a:ext>
            </a:extLst>
          </p:cNvPr>
          <p:cNvSpPr txBox="1"/>
          <p:nvPr/>
        </p:nvSpPr>
        <p:spPr>
          <a:xfrm>
            <a:off x="770011" y="4973220"/>
            <a:ext cx="1014758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100" spc="-20" dirty="0">
                <a:latin typeface="Carlito"/>
                <a:cs typeface="Carlito"/>
              </a:rPr>
              <a:t>Green indicates successful </a:t>
            </a:r>
            <a:r>
              <a:rPr lang="en-US" sz="1100" spc="-10" dirty="0">
                <a:latin typeface="Carlito"/>
                <a:cs typeface="Carlito"/>
              </a:rPr>
              <a:t>launch; </a:t>
            </a:r>
            <a:r>
              <a:rPr lang="en-US" sz="1100" spc="-15" dirty="0">
                <a:latin typeface="Carlito"/>
                <a:cs typeface="Carlito"/>
              </a:rPr>
              <a:t>Purple </a:t>
            </a:r>
            <a:r>
              <a:rPr lang="en-US" sz="1100" spc="-20" dirty="0">
                <a:latin typeface="Carlito"/>
                <a:cs typeface="Carlito"/>
              </a:rPr>
              <a:t>indicates unsuccessful</a:t>
            </a:r>
            <a:r>
              <a:rPr lang="en-US" sz="1100" spc="180" dirty="0">
                <a:latin typeface="Carlito"/>
                <a:cs typeface="Carlito"/>
              </a:rPr>
              <a:t> </a:t>
            </a:r>
            <a:r>
              <a:rPr lang="en-US" sz="1100" spc="-10" dirty="0">
                <a:latin typeface="Carlito"/>
                <a:cs typeface="Carlito"/>
              </a:rPr>
              <a:t>launch.</a:t>
            </a:r>
            <a:endParaRPr lang="en-US" sz="11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5325990" cy="3811588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0" marR="508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2400" spc="-5" dirty="0">
                <a:latin typeface="Carlito"/>
                <a:cs typeface="Carlito"/>
              </a:rPr>
              <a:t>Success </a:t>
            </a:r>
            <a:r>
              <a:rPr lang="en-US" sz="2400" spc="-25" dirty="0">
                <a:latin typeface="Carlito"/>
                <a:cs typeface="Carlito"/>
              </a:rPr>
              <a:t>Rate </a:t>
            </a:r>
            <a:r>
              <a:rPr lang="en-US" sz="2400" spc="-20" dirty="0">
                <a:latin typeface="Carlito"/>
                <a:cs typeface="Carlito"/>
              </a:rPr>
              <a:t>Scale</a:t>
            </a:r>
            <a:r>
              <a:rPr lang="en-US" sz="2400" spc="-65" dirty="0">
                <a:latin typeface="Carlito"/>
                <a:cs typeface="Carlito"/>
              </a:rPr>
              <a:t> </a:t>
            </a:r>
            <a:r>
              <a:rPr lang="en-US" sz="2400" spc="-5" dirty="0">
                <a:latin typeface="Carlito"/>
                <a:cs typeface="Carlito"/>
              </a:rPr>
              <a:t>with  </a:t>
            </a: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400" dirty="0">
                <a:latin typeface="Carlito"/>
                <a:cs typeface="Carlito"/>
              </a:rPr>
              <a:t>0 as</a:t>
            </a:r>
            <a:r>
              <a:rPr lang="en-US" sz="2400" spc="-70" dirty="0">
                <a:latin typeface="Carlito"/>
                <a:cs typeface="Carlito"/>
              </a:rPr>
              <a:t> </a:t>
            </a:r>
            <a:r>
              <a:rPr lang="en-US" sz="2400" spc="-5" dirty="0">
                <a:latin typeface="Carlito"/>
                <a:cs typeface="Carlito"/>
              </a:rPr>
              <a:t>0%</a:t>
            </a:r>
            <a:endParaRPr lang="en-US" sz="2400" dirty="0">
              <a:latin typeface="Carlito"/>
              <a:cs typeface="Carlito"/>
            </a:endParaRPr>
          </a:p>
          <a:p>
            <a:pPr marL="12700" marR="1182370">
              <a:lnSpc>
                <a:spcPct val="100000"/>
              </a:lnSpc>
            </a:pPr>
            <a:r>
              <a:rPr lang="en-US" sz="2400" dirty="0">
                <a:latin typeface="Carlito"/>
                <a:cs typeface="Carlito"/>
              </a:rPr>
              <a:t>0.6 as</a:t>
            </a:r>
            <a:r>
              <a:rPr lang="en-US" sz="2400" spc="-195" dirty="0">
                <a:latin typeface="Carlito"/>
                <a:cs typeface="Carlito"/>
              </a:rPr>
              <a:t> </a:t>
            </a:r>
            <a:r>
              <a:rPr lang="en-US" sz="2400" dirty="0">
                <a:latin typeface="Carlito"/>
                <a:cs typeface="Carlito"/>
              </a:rPr>
              <a:t>60%  </a:t>
            </a:r>
          </a:p>
          <a:p>
            <a:pPr marL="12700" marR="1182370">
              <a:lnSpc>
                <a:spcPct val="100000"/>
              </a:lnSpc>
            </a:pPr>
            <a:r>
              <a:rPr lang="en-US" sz="2400" dirty="0">
                <a:latin typeface="Carlito"/>
                <a:cs typeface="Carlito"/>
              </a:rPr>
              <a:t>1 as</a:t>
            </a:r>
            <a:r>
              <a:rPr lang="en-US" sz="2400" spc="-125" dirty="0">
                <a:latin typeface="Carlito"/>
                <a:cs typeface="Carlito"/>
              </a:rPr>
              <a:t> </a:t>
            </a:r>
            <a:r>
              <a:rPr lang="en-US" sz="2400" spc="-5" dirty="0">
                <a:latin typeface="Carlito"/>
                <a:cs typeface="Carlito"/>
              </a:rPr>
              <a:t>100%</a:t>
            </a:r>
            <a:endParaRPr lang="en-US" sz="2400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12700" marR="5080">
              <a:lnSpc>
                <a:spcPct val="120800"/>
              </a:lnSpc>
              <a:spcBef>
                <a:spcPts val="100"/>
              </a:spcBef>
            </a:pPr>
            <a:r>
              <a:rPr lang="en-US" sz="2400" spc="-15" dirty="0">
                <a:latin typeface="Carlito"/>
                <a:cs typeface="Carlito"/>
              </a:rPr>
              <a:t>ES-L1 </a:t>
            </a:r>
            <a:r>
              <a:rPr lang="en-US" sz="2400" spc="-20" dirty="0">
                <a:latin typeface="Carlito"/>
                <a:cs typeface="Carlito"/>
              </a:rPr>
              <a:t>(1), </a:t>
            </a:r>
            <a:r>
              <a:rPr lang="en-US" sz="2400" spc="-25" dirty="0">
                <a:latin typeface="Carlito"/>
                <a:cs typeface="Carlito"/>
              </a:rPr>
              <a:t>GEO </a:t>
            </a:r>
            <a:r>
              <a:rPr lang="en-US" sz="2400" spc="-20" dirty="0">
                <a:latin typeface="Carlito"/>
                <a:cs typeface="Carlito"/>
              </a:rPr>
              <a:t>(1), HEO </a:t>
            </a:r>
            <a:r>
              <a:rPr lang="en-US" sz="2400" spc="-15" dirty="0">
                <a:latin typeface="Carlito"/>
                <a:cs typeface="Carlito"/>
              </a:rPr>
              <a:t>(1) </a:t>
            </a:r>
            <a:r>
              <a:rPr lang="en-US" sz="2400" spc="-25" dirty="0">
                <a:latin typeface="Carlito"/>
                <a:cs typeface="Carlito"/>
              </a:rPr>
              <a:t>have </a:t>
            </a:r>
            <a:r>
              <a:rPr lang="en-US" sz="2400" spc="-20" dirty="0">
                <a:latin typeface="Carlito"/>
                <a:cs typeface="Carlito"/>
              </a:rPr>
              <a:t>100% </a:t>
            </a:r>
            <a:r>
              <a:rPr lang="en-US" sz="2400" spc="-15" dirty="0">
                <a:latin typeface="Carlito"/>
                <a:cs typeface="Carlito"/>
              </a:rPr>
              <a:t>success </a:t>
            </a:r>
            <a:r>
              <a:rPr lang="en-US" sz="2400" spc="-40" dirty="0">
                <a:latin typeface="Carlito"/>
                <a:cs typeface="Carlito"/>
              </a:rPr>
              <a:t>rate </a:t>
            </a:r>
            <a:r>
              <a:rPr lang="en-US" sz="2400" spc="-15" dirty="0">
                <a:latin typeface="Carlito"/>
                <a:cs typeface="Carlito"/>
              </a:rPr>
              <a:t>(sample </a:t>
            </a:r>
            <a:r>
              <a:rPr lang="en-US" sz="2400" spc="-20" dirty="0">
                <a:latin typeface="Carlito"/>
                <a:cs typeface="Carlito"/>
              </a:rPr>
              <a:t>sizes </a:t>
            </a:r>
            <a:r>
              <a:rPr lang="en-US" sz="2400" spc="-5" dirty="0">
                <a:latin typeface="Carlito"/>
                <a:cs typeface="Carlito"/>
              </a:rPr>
              <a:t>in </a:t>
            </a:r>
            <a:r>
              <a:rPr lang="en-US" sz="2400" spc="-20" dirty="0">
                <a:latin typeface="Carlito"/>
                <a:cs typeface="Carlito"/>
              </a:rPr>
              <a:t>parenthesis)  </a:t>
            </a:r>
            <a:r>
              <a:rPr lang="en-US" sz="2400" spc="-10" dirty="0">
                <a:latin typeface="Carlito"/>
                <a:cs typeface="Carlito"/>
              </a:rPr>
              <a:t>SSO </a:t>
            </a:r>
            <a:r>
              <a:rPr lang="en-US" sz="2400" spc="-15" dirty="0">
                <a:latin typeface="Carlito"/>
                <a:cs typeface="Carlito"/>
              </a:rPr>
              <a:t>(5) </a:t>
            </a:r>
            <a:r>
              <a:rPr lang="en-US" sz="2400" spc="-5" dirty="0">
                <a:latin typeface="Carlito"/>
                <a:cs typeface="Carlito"/>
              </a:rPr>
              <a:t>has </a:t>
            </a:r>
            <a:r>
              <a:rPr lang="en-US" sz="2400" spc="-20" dirty="0">
                <a:latin typeface="Carlito"/>
                <a:cs typeface="Carlito"/>
              </a:rPr>
              <a:t>100% </a:t>
            </a:r>
            <a:r>
              <a:rPr lang="en-US" sz="2400" spc="-10" dirty="0">
                <a:latin typeface="Carlito"/>
                <a:cs typeface="Carlito"/>
              </a:rPr>
              <a:t>success</a:t>
            </a:r>
            <a:r>
              <a:rPr lang="en-US" sz="2400" spc="45" dirty="0">
                <a:latin typeface="Carlito"/>
                <a:cs typeface="Carlito"/>
              </a:rPr>
              <a:t> </a:t>
            </a:r>
            <a:r>
              <a:rPr lang="en-US" sz="2400" spc="-40" dirty="0">
                <a:latin typeface="Carlito"/>
                <a:cs typeface="Carlito"/>
              </a:rPr>
              <a:t>rate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lang="en-US" sz="2400" spc="-25" dirty="0">
                <a:latin typeface="Carlito"/>
                <a:cs typeface="Carlito"/>
              </a:rPr>
              <a:t>VLEO </a:t>
            </a:r>
            <a:r>
              <a:rPr lang="en-US" sz="2400" spc="-20" dirty="0">
                <a:latin typeface="Carlito"/>
                <a:cs typeface="Carlito"/>
              </a:rPr>
              <a:t>(14) </a:t>
            </a:r>
            <a:r>
              <a:rPr lang="en-US" sz="2400" spc="-5" dirty="0">
                <a:latin typeface="Carlito"/>
                <a:cs typeface="Carlito"/>
              </a:rPr>
              <a:t>has </a:t>
            </a:r>
            <a:r>
              <a:rPr lang="en-US" sz="2400" spc="-20" dirty="0">
                <a:latin typeface="Carlito"/>
                <a:cs typeface="Carlito"/>
              </a:rPr>
              <a:t>decent </a:t>
            </a:r>
            <a:r>
              <a:rPr lang="en-US" sz="2400" spc="-15" dirty="0">
                <a:latin typeface="Carlito"/>
                <a:cs typeface="Carlito"/>
              </a:rPr>
              <a:t>success </a:t>
            </a:r>
            <a:r>
              <a:rPr lang="en-US" sz="2400" spc="-40" dirty="0">
                <a:latin typeface="Carlito"/>
                <a:cs typeface="Carlito"/>
              </a:rPr>
              <a:t>rate </a:t>
            </a:r>
            <a:r>
              <a:rPr lang="en-US" sz="2400" spc="-5" dirty="0">
                <a:latin typeface="Carlito"/>
                <a:cs typeface="Carlito"/>
              </a:rPr>
              <a:t>and</a:t>
            </a:r>
            <a:r>
              <a:rPr lang="en-US" sz="2400" spc="150" dirty="0">
                <a:latin typeface="Carlito"/>
                <a:cs typeface="Carlito"/>
              </a:rPr>
              <a:t> </a:t>
            </a:r>
            <a:r>
              <a:rPr lang="en-US" sz="2400" spc="-25" dirty="0">
                <a:latin typeface="Carlito"/>
                <a:cs typeface="Carlito"/>
              </a:rPr>
              <a:t>attempts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lang="en-US" sz="2400" spc="-5" dirty="0">
                <a:latin typeface="Carlito"/>
                <a:cs typeface="Carlito"/>
              </a:rPr>
              <a:t>SO </a:t>
            </a:r>
            <a:r>
              <a:rPr lang="en-US" sz="2400" spc="-15" dirty="0">
                <a:latin typeface="Carlito"/>
                <a:cs typeface="Carlito"/>
              </a:rPr>
              <a:t>(1) </a:t>
            </a:r>
            <a:r>
              <a:rPr lang="en-US" sz="2400" spc="-5" dirty="0">
                <a:latin typeface="Carlito"/>
                <a:cs typeface="Carlito"/>
              </a:rPr>
              <a:t>has </a:t>
            </a:r>
            <a:r>
              <a:rPr lang="en-US" sz="2400" spc="-15" dirty="0">
                <a:latin typeface="Carlito"/>
                <a:cs typeface="Carlito"/>
              </a:rPr>
              <a:t>0% success</a:t>
            </a:r>
            <a:r>
              <a:rPr lang="en-US" sz="2400" spc="85" dirty="0">
                <a:latin typeface="Carlito"/>
                <a:cs typeface="Carlito"/>
              </a:rPr>
              <a:t> </a:t>
            </a:r>
            <a:r>
              <a:rPr lang="en-US" sz="2400" spc="-40" dirty="0">
                <a:latin typeface="Carlito"/>
                <a:cs typeface="Carlito"/>
              </a:rPr>
              <a:t>rate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565"/>
              </a:spcBef>
            </a:pPr>
            <a:r>
              <a:rPr lang="en-US" sz="2400" spc="-40" dirty="0">
                <a:latin typeface="Carlito"/>
                <a:cs typeface="Carlito"/>
              </a:rPr>
              <a:t>GTO </a:t>
            </a:r>
            <a:r>
              <a:rPr lang="en-US" sz="2400" spc="-20" dirty="0">
                <a:latin typeface="Carlito"/>
                <a:cs typeface="Carlito"/>
              </a:rPr>
              <a:t>(27) </a:t>
            </a:r>
            <a:r>
              <a:rPr lang="en-US" sz="2400" spc="-5" dirty="0">
                <a:latin typeface="Carlito"/>
                <a:cs typeface="Carlito"/>
              </a:rPr>
              <a:t>has the </a:t>
            </a:r>
            <a:r>
              <a:rPr lang="en-US" sz="2400" spc="-20" dirty="0">
                <a:latin typeface="Carlito"/>
                <a:cs typeface="Carlito"/>
              </a:rPr>
              <a:t>around 50% </a:t>
            </a:r>
            <a:r>
              <a:rPr lang="en-US" sz="2400" spc="-15" dirty="0">
                <a:latin typeface="Carlito"/>
                <a:cs typeface="Carlito"/>
              </a:rPr>
              <a:t>success </a:t>
            </a:r>
            <a:r>
              <a:rPr lang="en-US" sz="2400" spc="-40" dirty="0">
                <a:latin typeface="Carlito"/>
                <a:cs typeface="Carlito"/>
              </a:rPr>
              <a:t>rate </a:t>
            </a:r>
            <a:r>
              <a:rPr lang="en-US" sz="2400" spc="-15" dirty="0">
                <a:latin typeface="Carlito"/>
                <a:cs typeface="Carlito"/>
              </a:rPr>
              <a:t>but </a:t>
            </a:r>
            <a:r>
              <a:rPr lang="en-US" sz="2400" spc="-20" dirty="0">
                <a:latin typeface="Carlito"/>
                <a:cs typeface="Carlito"/>
              </a:rPr>
              <a:t>largest</a:t>
            </a:r>
            <a:r>
              <a:rPr lang="en-US" sz="2400" spc="225" dirty="0">
                <a:latin typeface="Carlito"/>
                <a:cs typeface="Carlito"/>
              </a:rPr>
              <a:t> </a:t>
            </a:r>
            <a:r>
              <a:rPr lang="en-US" sz="2400" spc="-5" dirty="0">
                <a:latin typeface="Carlito"/>
                <a:cs typeface="Carlito"/>
              </a:rPr>
              <a:t>sample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B6A7F4CA-4D23-96EF-23CE-45316913CC23}"/>
              </a:ext>
            </a:extLst>
          </p:cNvPr>
          <p:cNvSpPr/>
          <p:nvPr/>
        </p:nvSpPr>
        <p:spPr>
          <a:xfrm>
            <a:off x="6551145" y="1424211"/>
            <a:ext cx="5430011" cy="35143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5"/>
            <a:ext cx="9479220" cy="4357455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Orbit preferences changed over Flight Number.  Launch Outcome seems to correlate with this preference.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started with LEO orbits which saw moderate success LEO and returned to VLEO in recent launches  SpaceX appears to perform better in lower orbits or Sun-synchronous orbits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E2A70E44-BCE6-F4D3-D591-5912CD31E23C}"/>
              </a:ext>
            </a:extLst>
          </p:cNvPr>
          <p:cNvSpPr/>
          <p:nvPr/>
        </p:nvSpPr>
        <p:spPr>
          <a:xfrm>
            <a:off x="45719" y="2558795"/>
            <a:ext cx="12094464" cy="23759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EA89BC-D54B-94EC-D470-7E997EB00370}"/>
              </a:ext>
            </a:extLst>
          </p:cNvPr>
          <p:cNvSpPr txBox="1"/>
          <p:nvPr/>
        </p:nvSpPr>
        <p:spPr>
          <a:xfrm>
            <a:off x="770011" y="4973220"/>
            <a:ext cx="1014758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100" spc="-20" dirty="0">
                <a:latin typeface="Carlito"/>
                <a:cs typeface="Carlito"/>
              </a:rPr>
              <a:t>Green indicates successful </a:t>
            </a:r>
            <a:r>
              <a:rPr lang="en-US" sz="1100" spc="-10" dirty="0">
                <a:latin typeface="Carlito"/>
                <a:cs typeface="Carlito"/>
              </a:rPr>
              <a:t>launch; </a:t>
            </a:r>
            <a:r>
              <a:rPr lang="en-US" sz="1100" spc="-15" dirty="0">
                <a:latin typeface="Carlito"/>
                <a:cs typeface="Carlito"/>
              </a:rPr>
              <a:t>Purple </a:t>
            </a:r>
            <a:r>
              <a:rPr lang="en-US" sz="1100" spc="-20" dirty="0">
                <a:latin typeface="Carlito"/>
                <a:cs typeface="Carlito"/>
              </a:rPr>
              <a:t>indicates unsuccessful</a:t>
            </a:r>
            <a:r>
              <a:rPr lang="en-US" sz="1100" spc="180" dirty="0">
                <a:latin typeface="Carlito"/>
                <a:cs typeface="Carlito"/>
              </a:rPr>
              <a:t> </a:t>
            </a:r>
            <a:r>
              <a:rPr lang="en-US" sz="1100" spc="-10" dirty="0">
                <a:latin typeface="Carlito"/>
                <a:cs typeface="Carlito"/>
              </a:rPr>
              <a:t>launch.</a:t>
            </a:r>
            <a:endParaRPr lang="en-US" sz="11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4237734"/>
            <a:ext cx="11127022" cy="163125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495"/>
              </a:spcBef>
            </a:pPr>
            <a:r>
              <a:rPr lang="en-US" sz="1800" spc="-25" dirty="0">
                <a:latin typeface="Carlito"/>
                <a:cs typeface="Carlito"/>
              </a:rPr>
              <a:t>Payload </a:t>
            </a:r>
            <a:r>
              <a:rPr lang="en-US" sz="1800" spc="-5" dirty="0">
                <a:latin typeface="Carlito"/>
                <a:cs typeface="Carlito"/>
              </a:rPr>
              <a:t>mass </a:t>
            </a:r>
            <a:r>
              <a:rPr lang="en-US" sz="1800" spc="-20" dirty="0">
                <a:latin typeface="Carlito"/>
                <a:cs typeface="Carlito"/>
              </a:rPr>
              <a:t>seems </a:t>
            </a:r>
            <a:r>
              <a:rPr lang="en-US" sz="1800" spc="-15" dirty="0">
                <a:latin typeface="Carlito"/>
                <a:cs typeface="Carlito"/>
              </a:rPr>
              <a:t>to </a:t>
            </a:r>
            <a:r>
              <a:rPr lang="en-US" sz="1800" spc="-25" dirty="0">
                <a:latin typeface="Carlito"/>
                <a:cs typeface="Carlito"/>
              </a:rPr>
              <a:t>correlate </a:t>
            </a:r>
            <a:r>
              <a:rPr lang="en-US" sz="1800" spc="-5" dirty="0">
                <a:latin typeface="Carlito"/>
                <a:cs typeface="Carlito"/>
              </a:rPr>
              <a:t>with</a:t>
            </a:r>
            <a:r>
              <a:rPr lang="en-US" sz="1800" spc="40" dirty="0">
                <a:latin typeface="Carlito"/>
                <a:cs typeface="Carlito"/>
              </a:rPr>
              <a:t> </a:t>
            </a:r>
            <a:r>
              <a:rPr lang="en-US" sz="1800" spc="-15" dirty="0">
                <a:latin typeface="Carlito"/>
                <a:cs typeface="Carlito"/>
              </a:rPr>
              <a:t>orbit</a:t>
            </a:r>
            <a:endParaRPr lang="en-US" sz="18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lang="en-US" sz="1800" spc="-25" dirty="0">
                <a:latin typeface="Carlito"/>
                <a:cs typeface="Carlito"/>
              </a:rPr>
              <a:t>LEO </a:t>
            </a:r>
            <a:r>
              <a:rPr lang="en-US" sz="1800" spc="-5" dirty="0">
                <a:latin typeface="Carlito"/>
                <a:cs typeface="Carlito"/>
              </a:rPr>
              <a:t>and </a:t>
            </a:r>
            <a:r>
              <a:rPr lang="en-US" sz="1800" spc="-15" dirty="0">
                <a:latin typeface="Carlito"/>
                <a:cs typeface="Carlito"/>
              </a:rPr>
              <a:t>SSO seem to </a:t>
            </a:r>
            <a:r>
              <a:rPr lang="en-US" sz="1800" spc="-25" dirty="0">
                <a:latin typeface="Carlito"/>
                <a:cs typeface="Carlito"/>
              </a:rPr>
              <a:t>have </a:t>
            </a:r>
            <a:r>
              <a:rPr lang="en-US" sz="1800" spc="-20" dirty="0">
                <a:latin typeface="Carlito"/>
                <a:cs typeface="Carlito"/>
              </a:rPr>
              <a:t>relatively low payload</a:t>
            </a:r>
            <a:r>
              <a:rPr lang="en-US" sz="1800" spc="135" dirty="0">
                <a:latin typeface="Carlito"/>
                <a:cs typeface="Carlito"/>
              </a:rPr>
              <a:t> </a:t>
            </a:r>
            <a:r>
              <a:rPr lang="en-US" sz="1800" spc="-5" dirty="0">
                <a:latin typeface="Carlito"/>
                <a:cs typeface="Carlito"/>
              </a:rPr>
              <a:t>mass</a:t>
            </a:r>
            <a:endParaRPr lang="en-US" sz="18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9"/>
              </a:spcBef>
            </a:pPr>
            <a:r>
              <a:rPr lang="en-US" sz="1800" spc="-5" dirty="0">
                <a:latin typeface="Carlito"/>
                <a:cs typeface="Carlito"/>
              </a:rPr>
              <a:t>The other </a:t>
            </a:r>
            <a:r>
              <a:rPr lang="en-US" sz="1800" spc="-20" dirty="0">
                <a:latin typeface="Carlito"/>
                <a:cs typeface="Carlito"/>
              </a:rPr>
              <a:t>most successful </a:t>
            </a:r>
            <a:r>
              <a:rPr lang="en-US" sz="1800" spc="-5" dirty="0">
                <a:latin typeface="Carlito"/>
                <a:cs typeface="Carlito"/>
              </a:rPr>
              <a:t>orbit </a:t>
            </a:r>
            <a:r>
              <a:rPr lang="en-US" sz="1800" spc="-20" dirty="0">
                <a:latin typeface="Carlito"/>
                <a:cs typeface="Carlito"/>
              </a:rPr>
              <a:t>VLEO </a:t>
            </a:r>
            <a:r>
              <a:rPr lang="en-US" sz="1800" spc="-5" dirty="0">
                <a:latin typeface="Carlito"/>
                <a:cs typeface="Carlito"/>
              </a:rPr>
              <a:t>only has </a:t>
            </a:r>
            <a:r>
              <a:rPr lang="en-US" sz="1800" spc="-10" dirty="0">
                <a:latin typeface="Carlito"/>
                <a:cs typeface="Carlito"/>
              </a:rPr>
              <a:t>payload </a:t>
            </a:r>
            <a:r>
              <a:rPr lang="en-US" sz="1800" spc="-5" dirty="0">
                <a:latin typeface="Carlito"/>
                <a:cs typeface="Carlito"/>
              </a:rPr>
              <a:t>mass </a:t>
            </a:r>
            <a:r>
              <a:rPr lang="en-US" sz="1800" spc="-20" dirty="0">
                <a:latin typeface="Carlito"/>
                <a:cs typeface="Carlito"/>
              </a:rPr>
              <a:t>values </a:t>
            </a:r>
            <a:r>
              <a:rPr lang="en-US" sz="1800" spc="-5" dirty="0">
                <a:latin typeface="Carlito"/>
                <a:cs typeface="Carlito"/>
              </a:rPr>
              <a:t>in the higher end of the</a:t>
            </a:r>
            <a:r>
              <a:rPr lang="en-US" sz="1800" spc="85" dirty="0">
                <a:latin typeface="Carlito"/>
                <a:cs typeface="Carlito"/>
              </a:rPr>
              <a:t> </a:t>
            </a:r>
            <a:r>
              <a:rPr lang="en-US" sz="1800" spc="-25" dirty="0">
                <a:latin typeface="Carlito"/>
                <a:cs typeface="Carlito"/>
              </a:rPr>
              <a:t>range</a:t>
            </a:r>
            <a:endParaRPr lang="en-US" sz="1800" dirty="0">
              <a:latin typeface="Carlito"/>
              <a:cs typeface="Carlit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1095C521-BDFB-3E58-0D67-4D74430C2777}"/>
              </a:ext>
            </a:extLst>
          </p:cNvPr>
          <p:cNvSpPr/>
          <p:nvPr/>
        </p:nvSpPr>
        <p:spPr>
          <a:xfrm>
            <a:off x="-19421" y="1584820"/>
            <a:ext cx="12094464" cy="23759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08CD64-549D-0D43-9AD6-F2870A6E717D}"/>
              </a:ext>
            </a:extLst>
          </p:cNvPr>
          <p:cNvSpPr txBox="1"/>
          <p:nvPr/>
        </p:nvSpPr>
        <p:spPr>
          <a:xfrm>
            <a:off x="388372" y="3960736"/>
            <a:ext cx="9807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200" spc="-20" dirty="0">
                <a:latin typeface="Carlito"/>
                <a:cs typeface="Carlito"/>
              </a:rPr>
              <a:t>Green indicates successful </a:t>
            </a:r>
            <a:r>
              <a:rPr lang="en-US" sz="1200" spc="-10" dirty="0">
                <a:latin typeface="Carlito"/>
                <a:cs typeface="Carlito"/>
              </a:rPr>
              <a:t>launch; </a:t>
            </a:r>
            <a:r>
              <a:rPr lang="en-US" sz="1200" spc="-15" dirty="0">
                <a:latin typeface="Carlito"/>
                <a:cs typeface="Carlito"/>
              </a:rPr>
              <a:t>Purple </a:t>
            </a:r>
            <a:r>
              <a:rPr lang="en-US" sz="1200" spc="-20" dirty="0">
                <a:latin typeface="Carlito"/>
                <a:cs typeface="Carlito"/>
              </a:rPr>
              <a:t>indicates unsuccessful</a:t>
            </a:r>
            <a:r>
              <a:rPr lang="en-US" sz="1200" spc="185" dirty="0">
                <a:latin typeface="Carlito"/>
                <a:cs typeface="Carlito"/>
              </a:rPr>
              <a:t> </a:t>
            </a:r>
            <a:r>
              <a:rPr lang="en-US" sz="1200" spc="-10" dirty="0">
                <a:latin typeface="Carlito"/>
                <a:cs typeface="Carlito"/>
              </a:rPr>
              <a:t>launch.</a:t>
            </a:r>
            <a:endParaRPr lang="en-US" sz="12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505"/>
              </a:spcBef>
            </a:pPr>
            <a:r>
              <a:rPr lang="en-US" sz="2400" spc="-15" dirty="0">
                <a:latin typeface="Carlito"/>
                <a:cs typeface="Carlito"/>
              </a:rPr>
              <a:t>Success </a:t>
            </a:r>
            <a:r>
              <a:rPr lang="en-US" sz="2400" spc="-20" dirty="0">
                <a:latin typeface="Carlito"/>
                <a:cs typeface="Carlito"/>
              </a:rPr>
              <a:t>generally </a:t>
            </a:r>
            <a:r>
              <a:rPr lang="en-US" sz="2400" spc="-10" dirty="0">
                <a:latin typeface="Carlito"/>
                <a:cs typeface="Carlito"/>
              </a:rPr>
              <a:t>increases </a:t>
            </a:r>
            <a:r>
              <a:rPr lang="en-US" sz="2400" spc="-20" dirty="0">
                <a:latin typeface="Carlito"/>
                <a:cs typeface="Carlito"/>
              </a:rPr>
              <a:t>over </a:t>
            </a:r>
            <a:r>
              <a:rPr lang="en-US" sz="2400" spc="-5" dirty="0">
                <a:latin typeface="Carlito"/>
                <a:cs typeface="Carlito"/>
              </a:rPr>
              <a:t>time since </a:t>
            </a:r>
            <a:r>
              <a:rPr lang="en-US" sz="2400" spc="-20" dirty="0">
                <a:latin typeface="Carlito"/>
                <a:cs typeface="Carlito"/>
              </a:rPr>
              <a:t>2013 </a:t>
            </a:r>
            <a:r>
              <a:rPr lang="en-US" sz="2400" spc="-5" dirty="0">
                <a:latin typeface="Carlito"/>
                <a:cs typeface="Carlito"/>
              </a:rPr>
              <a:t>with a </a:t>
            </a:r>
            <a:r>
              <a:rPr lang="en-US" sz="2400" spc="-10" dirty="0">
                <a:latin typeface="Carlito"/>
                <a:cs typeface="Carlito"/>
              </a:rPr>
              <a:t>slight </a:t>
            </a:r>
            <a:r>
              <a:rPr lang="en-US" sz="2400" spc="-5" dirty="0">
                <a:latin typeface="Carlito"/>
                <a:cs typeface="Carlito"/>
              </a:rPr>
              <a:t>dip </a:t>
            </a:r>
            <a:r>
              <a:rPr lang="en-US" sz="2400" dirty="0">
                <a:latin typeface="Carlito"/>
                <a:cs typeface="Carlito"/>
              </a:rPr>
              <a:t>in</a:t>
            </a:r>
            <a:r>
              <a:rPr lang="en-US" sz="2400" spc="55" dirty="0">
                <a:latin typeface="Carlito"/>
                <a:cs typeface="Carlito"/>
              </a:rPr>
              <a:t> </a:t>
            </a:r>
            <a:r>
              <a:rPr lang="en-US" sz="2400" spc="-25" dirty="0">
                <a:latin typeface="Carlito"/>
                <a:cs typeface="Carlito"/>
              </a:rPr>
              <a:t>2018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lang="en-US" sz="2400" spc="-20" dirty="0">
                <a:latin typeface="Carlito"/>
                <a:cs typeface="Carlito"/>
              </a:rPr>
              <a:t>Success </a:t>
            </a:r>
            <a:r>
              <a:rPr lang="en-US" sz="2400" dirty="0">
                <a:latin typeface="Carlito"/>
                <a:cs typeface="Carlito"/>
              </a:rPr>
              <a:t>in </a:t>
            </a:r>
            <a:r>
              <a:rPr lang="en-US" sz="2400" spc="-25" dirty="0">
                <a:latin typeface="Carlito"/>
                <a:cs typeface="Carlito"/>
              </a:rPr>
              <a:t>recent years </a:t>
            </a:r>
            <a:r>
              <a:rPr lang="en-US" sz="2400" spc="-15" dirty="0">
                <a:latin typeface="Carlito"/>
                <a:cs typeface="Carlito"/>
              </a:rPr>
              <a:t>at </a:t>
            </a:r>
            <a:r>
              <a:rPr lang="en-US" sz="2400" spc="-20" dirty="0">
                <a:latin typeface="Carlito"/>
                <a:cs typeface="Carlito"/>
              </a:rPr>
              <a:t>around</a:t>
            </a:r>
            <a:r>
              <a:rPr lang="en-US" sz="2400" spc="90" dirty="0">
                <a:latin typeface="Carlito"/>
                <a:cs typeface="Carlito"/>
              </a:rPr>
              <a:t> </a:t>
            </a:r>
            <a:r>
              <a:rPr lang="en-US" sz="2400" spc="-25" dirty="0">
                <a:latin typeface="Carlito"/>
                <a:cs typeface="Carlito"/>
              </a:rPr>
              <a:t>80%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3F7C88F0-200E-CA8B-F6D8-9C7926D862FD}"/>
              </a:ext>
            </a:extLst>
          </p:cNvPr>
          <p:cNvSpPr/>
          <p:nvPr/>
        </p:nvSpPr>
        <p:spPr>
          <a:xfrm>
            <a:off x="5445203" y="2031874"/>
            <a:ext cx="4565904" cy="3049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6604184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1300"/>
              </a:spcBef>
            </a:pP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Query unique launch 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names 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from</a:t>
            </a:r>
            <a:r>
              <a:rPr lang="en-GB" sz="2000" spc="-8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database.</a:t>
            </a:r>
            <a:endParaRPr lang="en-GB" sz="20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CCAFS SLC-40 </a:t>
            </a: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GB" sz="2000" spc="-10" dirty="0">
                <a:solidFill>
                  <a:srgbClr val="404040"/>
                </a:solidFill>
                <a:latin typeface="Carlito"/>
                <a:cs typeface="Carlito"/>
              </a:rPr>
              <a:t>CCAFSSLC-40 </a:t>
            </a:r>
            <a:r>
              <a:rPr lang="en-GB" sz="2000" spc="-25" dirty="0">
                <a:solidFill>
                  <a:srgbClr val="404040"/>
                </a:solidFill>
                <a:latin typeface="Carlito"/>
                <a:cs typeface="Carlito"/>
              </a:rPr>
              <a:t>likely </a:t>
            </a: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all 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represent </a:t>
            </a: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the</a:t>
            </a:r>
            <a:r>
              <a:rPr lang="en-GB" sz="2000" spc="-114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same</a:t>
            </a:r>
            <a:endParaRPr lang="en-GB" sz="20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GB" sz="20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entry</a:t>
            </a:r>
            <a:r>
              <a:rPr lang="en-GB" sz="2000" spc="-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GB" sz="2000" spc="-25" dirty="0">
                <a:solidFill>
                  <a:srgbClr val="404040"/>
                </a:solidFill>
                <a:latin typeface="Carlito"/>
                <a:cs typeface="Carlito"/>
              </a:rPr>
              <a:t>errors.</a:t>
            </a:r>
            <a:endParaRPr lang="en-GB" sz="2000" dirty="0">
              <a:latin typeface="Carlito"/>
              <a:cs typeface="Carlito"/>
            </a:endParaRPr>
          </a:p>
          <a:p>
            <a:pPr marL="12700" marR="2114550">
              <a:lnSpc>
                <a:spcPct val="141500"/>
              </a:lnSpc>
              <a:spcBef>
                <a:spcPts val="110"/>
              </a:spcBef>
            </a:pP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CCAFS </a:t>
            </a:r>
            <a:r>
              <a:rPr lang="en-GB" sz="2000" spc="-15" dirty="0">
                <a:solidFill>
                  <a:srgbClr val="404040"/>
                </a:solidFill>
                <a:latin typeface="Carlito"/>
                <a:cs typeface="Carlito"/>
              </a:rPr>
              <a:t>LC-40 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was </a:t>
            </a: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previous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name.  </a:t>
            </a:r>
            <a:r>
              <a:rPr lang="en-GB" sz="2000" spc="-25" dirty="0">
                <a:solidFill>
                  <a:srgbClr val="404040"/>
                </a:solidFill>
                <a:latin typeface="Carlito"/>
                <a:cs typeface="Carlito"/>
              </a:rPr>
              <a:t>Likely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only </a:t>
            </a: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3 unique </a:t>
            </a:r>
            <a:r>
              <a:rPr lang="en-GB" sz="2000" spc="-5" dirty="0" err="1">
                <a:solidFill>
                  <a:srgbClr val="404040"/>
                </a:solidFill>
                <a:latin typeface="Carlito"/>
                <a:cs typeface="Carlito"/>
              </a:rPr>
              <a:t>launch_site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 values:  CCAFS SLC-40, KSC LC-39A,</a:t>
            </a:r>
            <a:r>
              <a:rPr lang="en-GB" sz="2000" spc="-3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GB" sz="2000" spc="-40" dirty="0">
                <a:solidFill>
                  <a:srgbClr val="404040"/>
                </a:solidFill>
                <a:latin typeface="Carlito"/>
                <a:cs typeface="Carlito"/>
              </a:rPr>
              <a:t>VAFB </a:t>
            </a:r>
            <a:r>
              <a:rPr lang="en-GB" sz="2000" spc="-10" dirty="0">
                <a:solidFill>
                  <a:srgbClr val="404040"/>
                </a:solidFill>
                <a:latin typeface="Carlito"/>
                <a:cs typeface="Carlito"/>
              </a:rPr>
              <a:t>SLC-4E</a:t>
            </a:r>
            <a:endParaRPr lang="en-GB" sz="20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E70615C9-7587-16AE-3E46-FD3D665E4DC5}"/>
              </a:ext>
            </a:extLst>
          </p:cNvPr>
          <p:cNvSpPr/>
          <p:nvPr/>
        </p:nvSpPr>
        <p:spPr>
          <a:xfrm>
            <a:off x="7887855" y="1732862"/>
            <a:ext cx="3220212" cy="27630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080">
              <a:lnSpc>
                <a:spcPts val="2160"/>
              </a:lnSpc>
              <a:spcBef>
                <a:spcPts val="375"/>
              </a:spcBef>
            </a:pP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First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five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entries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database with  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</a:t>
            </a:r>
            <a:r>
              <a:rPr lang="en-US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name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beginning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with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CCA.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9809BE5D-AD51-1964-5432-FC4C3B69B02B}"/>
              </a:ext>
            </a:extLst>
          </p:cNvPr>
          <p:cNvSpPr/>
          <p:nvPr/>
        </p:nvSpPr>
        <p:spPr>
          <a:xfrm>
            <a:off x="1074961" y="2335562"/>
            <a:ext cx="8272272" cy="33314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24733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715">
              <a:lnSpc>
                <a:spcPts val="2160"/>
              </a:lnSpc>
              <a:spcBef>
                <a:spcPts val="37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sums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total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 kg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where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NASA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was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customer.</a:t>
            </a:r>
            <a:endParaRPr lang="en-US" sz="2400" dirty="0">
              <a:latin typeface="Carlito"/>
              <a:cs typeface="Carlito"/>
            </a:endParaRPr>
          </a:p>
          <a:p>
            <a:pPr marL="12700" marR="5080">
              <a:lnSpc>
                <a:spcPct val="90000"/>
              </a:lnSpc>
              <a:spcBef>
                <a:spcPts val="1370"/>
              </a:spcBef>
            </a:pP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CRS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stands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Commercial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Resupply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Services which</a:t>
            </a:r>
            <a:r>
              <a:rPr lang="en-US" sz="2400" spc="-9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indicates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these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were sent to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International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Space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Station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(ISS).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B2F189AC-0331-4A5A-FAB1-BC0B4A739864}"/>
              </a:ext>
            </a:extLst>
          </p:cNvPr>
          <p:cNvSpPr/>
          <p:nvPr/>
        </p:nvSpPr>
        <p:spPr>
          <a:xfrm>
            <a:off x="6017343" y="1906081"/>
            <a:ext cx="5687568" cy="25542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4136287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172085">
              <a:lnSpc>
                <a:spcPct val="91700"/>
              </a:lnSpc>
              <a:spcBef>
                <a:spcPts val="3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calculates</a:t>
            </a:r>
            <a:r>
              <a:rPr lang="en-US" sz="2400" spc="-204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average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or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launches which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 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F9</a:t>
            </a: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v1.1</a:t>
            </a:r>
            <a:endParaRPr lang="en-US" sz="2400" dirty="0">
              <a:latin typeface="Carlito"/>
              <a:cs typeface="Carlito"/>
            </a:endParaRPr>
          </a:p>
          <a:p>
            <a:pPr marL="12700" marR="5080">
              <a:lnSpc>
                <a:spcPct val="91800"/>
              </a:lnSpc>
              <a:spcBef>
                <a:spcPts val="1400"/>
              </a:spcBef>
            </a:pP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Average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of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F9 1.1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is 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low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end</a:t>
            </a:r>
            <a:r>
              <a:rPr lang="en-US" sz="2400" spc="-2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</a:t>
            </a:r>
            <a:r>
              <a:rPr lang="en-US" sz="2400" spc="-114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range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004FD690-7CD0-7A56-2BE1-3B6757D1D751}"/>
              </a:ext>
            </a:extLst>
          </p:cNvPr>
          <p:cNvSpPr/>
          <p:nvPr/>
        </p:nvSpPr>
        <p:spPr>
          <a:xfrm>
            <a:off x="5224468" y="1843495"/>
            <a:ext cx="6364224" cy="28696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5050687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12700" marR="135255">
              <a:lnSpc>
                <a:spcPct val="91800"/>
              </a:lnSpc>
              <a:spcBef>
                <a:spcPts val="3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first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ground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pad</a:t>
            </a:r>
            <a:r>
              <a:rPr lang="en-US" sz="2400" spc="-1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 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date.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First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ground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</a:t>
            </a:r>
            <a:r>
              <a:rPr lang="en-US" sz="2400" spc="-7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was not</a:t>
            </a:r>
            <a:r>
              <a:rPr lang="en-US" sz="2400" dirty="0"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until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end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</a:t>
            </a:r>
            <a:r>
              <a:rPr lang="en-US" sz="24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2015.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2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in</a:t>
            </a:r>
            <a:r>
              <a:rPr lang="en-US" sz="2400" spc="-7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general</a:t>
            </a:r>
            <a:r>
              <a:rPr lang="en-US" sz="2400" spc="-20" dirty="0"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appear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starting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2014.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8F3E99B6-6809-3733-5480-44C4E706BF81}"/>
              </a:ext>
            </a:extLst>
          </p:cNvPr>
          <p:cNvSpPr/>
          <p:nvPr/>
        </p:nvSpPr>
        <p:spPr>
          <a:xfrm>
            <a:off x="5919437" y="1838235"/>
            <a:ext cx="5780532" cy="28605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782324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query returns the four  booster versions that had  successful drone ship landings  and a payload mass between  4000 and 6000.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55D7BDF5-8A1A-195F-2B49-BD69F8BF27D2}"/>
              </a:ext>
            </a:extLst>
          </p:cNvPr>
          <p:cNvSpPr/>
          <p:nvPr/>
        </p:nvSpPr>
        <p:spPr>
          <a:xfrm>
            <a:off x="4668135" y="1713697"/>
            <a:ext cx="6886956" cy="26380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9494518" cy="3276916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Collected </a:t>
            </a:r>
            <a:r>
              <a:rPr lang="en-US" sz="1800" spc="-35" dirty="0">
                <a:solidFill>
                  <a:schemeClr val="tx1"/>
                </a:solidFill>
                <a:latin typeface="Carlito"/>
                <a:cs typeface="Carlito"/>
              </a:rPr>
              <a:t>data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from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public SpaceX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API and </a:t>
            </a:r>
            <a:r>
              <a:rPr lang="en-US" sz="1800" spc="-10" dirty="0">
                <a:solidFill>
                  <a:schemeClr val="tx1"/>
                </a:solidFill>
                <a:latin typeface="Carlito"/>
                <a:cs typeface="Carlito"/>
              </a:rPr>
              <a:t>SpaceX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Wikipedia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page.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Created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labels 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column </a:t>
            </a:r>
            <a:r>
              <a:rPr lang="en-US" sz="1800" spc="-35" dirty="0">
                <a:solidFill>
                  <a:schemeClr val="tx1"/>
                </a:solidFill>
                <a:latin typeface="Carlito"/>
                <a:cs typeface="Carlito"/>
              </a:rPr>
              <a:t>‘class’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which classifies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successful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landings.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Explored </a:t>
            </a:r>
            <a:r>
              <a:rPr lang="en-US" sz="1800" spc="-35" dirty="0">
                <a:solidFill>
                  <a:schemeClr val="tx1"/>
                </a:solidFill>
                <a:latin typeface="Carlito"/>
                <a:cs typeface="Carlito"/>
              </a:rPr>
              <a:t>data </a:t>
            </a:r>
            <a:r>
              <a:rPr lang="en-US" sz="1800" spc="-10" dirty="0">
                <a:solidFill>
                  <a:schemeClr val="tx1"/>
                </a:solidFill>
                <a:latin typeface="Carlito"/>
                <a:cs typeface="Carlito"/>
              </a:rPr>
              <a:t>using </a:t>
            </a:r>
            <a:r>
              <a:rPr lang="en-US" sz="1800" dirty="0">
                <a:solidFill>
                  <a:schemeClr val="tx1"/>
                </a:solidFill>
                <a:latin typeface="Carlito"/>
                <a:cs typeface="Carlito"/>
              </a:rPr>
              <a:t>SQL, 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visualization,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folium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maps,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and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dashboards.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Gathered </a:t>
            </a:r>
            <a:r>
              <a:rPr lang="en-US" sz="1800" spc="-30" dirty="0">
                <a:solidFill>
                  <a:schemeClr val="tx1"/>
                </a:solidFill>
                <a:latin typeface="Carlito"/>
                <a:cs typeface="Carlito"/>
              </a:rPr>
              <a:t>relevant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columns </a:t>
            </a:r>
            <a:r>
              <a:rPr lang="en-US" sz="1800" spc="-30" dirty="0">
                <a:solidFill>
                  <a:schemeClr val="tx1"/>
                </a:solidFill>
                <a:latin typeface="Carlito"/>
                <a:cs typeface="Carlito"/>
              </a:rPr>
              <a:t>to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be </a:t>
            </a:r>
            <a:r>
              <a:rPr lang="en-US" sz="1800" spc="-10" dirty="0">
                <a:solidFill>
                  <a:schemeClr val="tx1"/>
                </a:solidFill>
                <a:latin typeface="Carlito"/>
                <a:cs typeface="Carlito"/>
              </a:rPr>
              <a:t>used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as  </a:t>
            </a:r>
            <a:r>
              <a:rPr lang="en-US" sz="1800" spc="-30" dirty="0">
                <a:solidFill>
                  <a:schemeClr val="tx1"/>
                </a:solidFill>
                <a:latin typeface="Carlito"/>
                <a:cs typeface="Carlito"/>
              </a:rPr>
              <a:t>features.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Changed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all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categorical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variables </a:t>
            </a:r>
            <a:r>
              <a:rPr lang="en-US" sz="1800" spc="-30" dirty="0">
                <a:solidFill>
                  <a:schemeClr val="tx1"/>
                </a:solidFill>
                <a:latin typeface="Carlito"/>
                <a:cs typeface="Carlito"/>
              </a:rPr>
              <a:t>to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binary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using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one hot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encoding. 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Standardized </a:t>
            </a:r>
            <a:r>
              <a:rPr lang="en-US" sz="1800" spc="-35" dirty="0">
                <a:solidFill>
                  <a:schemeClr val="tx1"/>
                </a:solidFill>
                <a:latin typeface="Carlito"/>
                <a:cs typeface="Carlito"/>
              </a:rPr>
              <a:t>data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and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used </a:t>
            </a:r>
            <a:r>
              <a:rPr lang="en-US" sz="1800" spc="-20" dirty="0" err="1">
                <a:solidFill>
                  <a:schemeClr val="tx1"/>
                </a:solidFill>
                <a:latin typeface="Carlito"/>
                <a:cs typeface="Carlito"/>
              </a:rPr>
              <a:t>GridSearchCV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 </a:t>
            </a:r>
            <a:r>
              <a:rPr lang="en-US" sz="1800" spc="-30" dirty="0">
                <a:solidFill>
                  <a:schemeClr val="tx1"/>
                </a:solidFill>
                <a:latin typeface="Carlito"/>
                <a:cs typeface="Carlito"/>
              </a:rPr>
              <a:t>to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find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best </a:t>
            </a:r>
            <a:r>
              <a:rPr lang="en-US" sz="1800" spc="-40" dirty="0">
                <a:solidFill>
                  <a:schemeClr val="tx1"/>
                </a:solidFill>
                <a:latin typeface="Carlito"/>
                <a:cs typeface="Carlito"/>
              </a:rPr>
              <a:t>parameters </a:t>
            </a:r>
            <a:r>
              <a:rPr lang="en-US" sz="1800" spc="-35" dirty="0">
                <a:solidFill>
                  <a:schemeClr val="tx1"/>
                </a:solidFill>
                <a:latin typeface="Carlito"/>
                <a:cs typeface="Carlito"/>
              </a:rPr>
              <a:t>for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machine learning  models.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Visualize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accuracy score </a:t>
            </a:r>
            <a:r>
              <a:rPr lang="en-US" sz="1800" dirty="0">
                <a:solidFill>
                  <a:schemeClr val="tx1"/>
                </a:solidFill>
                <a:latin typeface="Carlito"/>
                <a:cs typeface="Carlito"/>
              </a:rPr>
              <a:t>of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all</a:t>
            </a:r>
            <a:r>
              <a:rPr lang="en-US" sz="1800" spc="-40" dirty="0">
                <a:solidFill>
                  <a:schemeClr val="tx1"/>
                </a:solidFill>
                <a:latin typeface="Carlito"/>
                <a:cs typeface="Carlito"/>
              </a:rPr>
              <a:t>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models.</a:t>
            </a:r>
            <a:endParaRPr lang="en-US" sz="180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Four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machine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learning models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were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produced: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Logistic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Regression,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Support </a:t>
            </a:r>
            <a:r>
              <a:rPr lang="en-US" sz="1800" spc="-50" dirty="0">
                <a:solidFill>
                  <a:schemeClr val="tx1"/>
                </a:solidFill>
                <a:latin typeface="Carlito"/>
                <a:cs typeface="Carlito"/>
              </a:rPr>
              <a:t>Vector 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Machine,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Decision </a:t>
            </a:r>
            <a:r>
              <a:rPr lang="en-US" sz="1800" spc="-80" dirty="0">
                <a:solidFill>
                  <a:schemeClr val="tx1"/>
                </a:solidFill>
                <a:latin typeface="Carlito"/>
                <a:cs typeface="Carlito"/>
              </a:rPr>
              <a:t>Tree </a:t>
            </a:r>
            <a:r>
              <a:rPr lang="en-US" sz="1800" spc="-45" dirty="0">
                <a:solidFill>
                  <a:schemeClr val="tx1"/>
                </a:solidFill>
                <a:latin typeface="Carlito"/>
                <a:cs typeface="Carlito"/>
              </a:rPr>
              <a:t>Classifier,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and K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Nearest Neighbors.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All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produced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similar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results 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with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accuracy </a:t>
            </a:r>
            <a:r>
              <a:rPr lang="en-US" sz="1800" spc="-45" dirty="0">
                <a:solidFill>
                  <a:schemeClr val="tx1"/>
                </a:solidFill>
                <a:latin typeface="Carlito"/>
                <a:cs typeface="Carlito"/>
              </a:rPr>
              <a:t>rate </a:t>
            </a:r>
            <a:r>
              <a:rPr lang="en-US" sz="1800" dirty="0">
                <a:solidFill>
                  <a:schemeClr val="tx1"/>
                </a:solidFill>
                <a:latin typeface="Carlito"/>
                <a:cs typeface="Carlito"/>
              </a:rPr>
              <a:t>of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about 83.33%. All models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over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predicted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successful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landings.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More  </a:t>
            </a:r>
            <a:r>
              <a:rPr lang="en-US" sz="1800" spc="-35" dirty="0">
                <a:solidFill>
                  <a:schemeClr val="tx1"/>
                </a:solidFill>
                <a:latin typeface="Carlito"/>
                <a:cs typeface="Carlito"/>
              </a:rPr>
              <a:t>data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is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needed </a:t>
            </a:r>
            <a:r>
              <a:rPr lang="en-US" sz="1800" spc="-35" dirty="0">
                <a:solidFill>
                  <a:schemeClr val="tx1"/>
                </a:solidFill>
                <a:latin typeface="Carlito"/>
                <a:cs typeface="Carlito"/>
              </a:rPr>
              <a:t>for </a:t>
            </a:r>
            <a:r>
              <a:rPr lang="en-US" sz="1800" spc="-40" dirty="0">
                <a:solidFill>
                  <a:schemeClr val="tx1"/>
                </a:solidFill>
                <a:latin typeface="Carlito"/>
                <a:cs typeface="Carlito"/>
              </a:rPr>
              <a:t>better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model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determination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and</a:t>
            </a:r>
            <a:r>
              <a:rPr lang="en-US" sz="1800" spc="204" dirty="0">
                <a:solidFill>
                  <a:schemeClr val="tx1"/>
                </a:solidFill>
                <a:latin typeface="Carlito"/>
                <a:cs typeface="Carlito"/>
              </a:rPr>
              <a:t> </a:t>
            </a:r>
            <a:r>
              <a:rPr lang="en-US" sz="1800" spc="-50" dirty="0">
                <a:solidFill>
                  <a:schemeClr val="tx1"/>
                </a:solidFill>
                <a:latin typeface="Carlito"/>
                <a:cs typeface="Carlito"/>
              </a:rPr>
              <a:t>accuracy.</a:t>
            </a:r>
            <a:endParaRPr lang="en-US" sz="1800" dirty="0">
              <a:solidFill>
                <a:schemeClr val="tx1"/>
              </a:solidFill>
              <a:latin typeface="Carlito"/>
              <a:cs typeface="Carlito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657396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returns a count of each mission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appears to achieve its  mission outcome nearly 99% of the  time.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means that most of the landing failures are intended.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 launch has an  unclear payload status and one failed in flight.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BB8D1363-C263-9229-6BDF-8B3D811B2C82}"/>
              </a:ext>
            </a:extLst>
          </p:cNvPr>
          <p:cNvSpPr/>
          <p:nvPr/>
        </p:nvSpPr>
        <p:spPr>
          <a:xfrm>
            <a:off x="6283061" y="1836040"/>
            <a:ext cx="5138928" cy="344119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3605345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080">
              <a:lnSpc>
                <a:spcPct val="90100"/>
              </a:lnSpc>
              <a:spcBef>
                <a:spcPts val="3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 carried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highest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15600  kg.</a:t>
            </a:r>
            <a:endParaRPr lang="en-US" sz="2400" dirty="0">
              <a:latin typeface="Carlito"/>
              <a:cs typeface="Carlito"/>
            </a:endParaRPr>
          </a:p>
          <a:p>
            <a:pPr marL="12700" marR="71120">
              <a:lnSpc>
                <a:spcPts val="2200"/>
              </a:lnSpc>
              <a:spcBef>
                <a:spcPts val="14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These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similar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 all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F9 B5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B10xx.x</a:t>
            </a:r>
            <a:r>
              <a:rPr lang="en-US" sz="2400" spc="-1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variety.</a:t>
            </a:r>
            <a:endParaRPr lang="en-US" sz="2400" dirty="0">
              <a:latin typeface="Carlito"/>
              <a:cs typeface="Carlito"/>
            </a:endParaRPr>
          </a:p>
          <a:p>
            <a:pPr marL="12700" marR="27305">
              <a:lnSpc>
                <a:spcPts val="2210"/>
              </a:lnSpc>
              <a:spcBef>
                <a:spcPts val="139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likely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indicates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correlates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is</a:t>
            </a:r>
            <a:r>
              <a:rPr lang="en-US" sz="2400" spc="1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BB7551A0-EB9A-4BDA-6EF2-93245E6F123C}"/>
              </a:ext>
            </a:extLst>
          </p:cNvPr>
          <p:cNvSpPr/>
          <p:nvPr/>
        </p:nvSpPr>
        <p:spPr>
          <a:xfrm>
            <a:off x="4911141" y="1541267"/>
            <a:ext cx="5811011" cy="48859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3381905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12700" marR="5080">
              <a:lnSpc>
                <a:spcPct val="90000"/>
              </a:lnSpc>
              <a:spcBef>
                <a:spcPts val="3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Month,</a:t>
            </a:r>
            <a:r>
              <a:rPr lang="en-US" sz="2400" spc="-1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Landing 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Outcome, Booster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Version,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(kg),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2015  launches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where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stage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failed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land  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drone</a:t>
            </a:r>
            <a:r>
              <a:rPr lang="en-US" sz="2400" spc="-8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ship.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There were two</a:t>
            </a:r>
            <a:r>
              <a:rPr lang="en-US" sz="2400" spc="-5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occurrences.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 Failed 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landing_outcomes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 </a:t>
            </a: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F85C06B7-FD1F-953E-3CF7-7F247DAF00DF}"/>
              </a:ext>
            </a:extLst>
          </p:cNvPr>
          <p:cNvSpPr/>
          <p:nvPr/>
        </p:nvSpPr>
        <p:spPr>
          <a:xfrm>
            <a:off x="4151916" y="1924082"/>
            <a:ext cx="7306056" cy="20772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10679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 marR="5080">
              <a:lnSpc>
                <a:spcPct val="91800"/>
              </a:lnSpc>
              <a:spcBef>
                <a:spcPts val="3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list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successful</a:t>
            </a:r>
            <a:r>
              <a:rPr lang="en-US" sz="2400" spc="-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 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between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2010-06-04 and 2017-03-20 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inclusively.</a:t>
            </a:r>
            <a:endParaRPr lang="en-US" sz="2400" dirty="0">
              <a:latin typeface="Carlito"/>
              <a:cs typeface="Carlito"/>
            </a:endParaRPr>
          </a:p>
          <a:p>
            <a:pPr marL="12700" marR="464184">
              <a:lnSpc>
                <a:spcPct val="91800"/>
              </a:lnSpc>
              <a:spcBef>
                <a:spcPts val="1395"/>
              </a:spcBef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There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are two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types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successful</a:t>
            </a:r>
            <a:r>
              <a:rPr lang="en-US" sz="2400" spc="-9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 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outcomes: drone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ship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ground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pad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landings.</a:t>
            </a:r>
            <a:endParaRPr lang="en-US" sz="2400" dirty="0">
              <a:latin typeface="Carlito"/>
              <a:cs typeface="Carlito"/>
            </a:endParaRPr>
          </a:p>
          <a:p>
            <a:pPr marL="12700" marR="561975">
              <a:lnSpc>
                <a:spcPts val="2300"/>
              </a:lnSpc>
              <a:spcBef>
                <a:spcPts val="1160"/>
              </a:spcBef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There were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8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in</a:t>
            </a:r>
            <a:r>
              <a:rPr lang="en-US" sz="2400" spc="-1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total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during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time</a:t>
            </a:r>
            <a:r>
              <a:rPr lang="en-US" sz="2400" spc="-8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period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63818482-A7BC-3329-8A90-9D28E889C7C7}"/>
              </a:ext>
            </a:extLst>
          </p:cNvPr>
          <p:cNvSpPr/>
          <p:nvPr/>
        </p:nvSpPr>
        <p:spPr>
          <a:xfrm>
            <a:off x="5200428" y="1825625"/>
            <a:ext cx="6257544" cy="239877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26618" rIns="0" bIns="0" rtlCol="0">
            <a:spAutoFit/>
          </a:bodyPr>
          <a:lstStyle/>
          <a:p>
            <a:pPr marL="168910">
              <a:lnSpc>
                <a:spcPct val="100000"/>
              </a:lnSpc>
              <a:spcBef>
                <a:spcPts val="100"/>
              </a:spcBef>
              <a:tabLst>
                <a:tab pos="10140315" algn="l"/>
              </a:tabLst>
            </a:pPr>
            <a:r>
              <a:rPr u="heavy" spc="-370" dirty="0">
                <a:uFill>
                  <a:solidFill>
                    <a:srgbClr val="7D7D7D"/>
                  </a:solidFill>
                </a:uFill>
              </a:rPr>
              <a:t>Launch </a:t>
            </a:r>
            <a:r>
              <a:rPr u="heavy" spc="-325" dirty="0">
                <a:uFill>
                  <a:solidFill>
                    <a:srgbClr val="7D7D7D"/>
                  </a:solidFill>
                </a:uFill>
              </a:rPr>
              <a:t>Site</a:t>
            </a:r>
            <a:r>
              <a:rPr u="heavy" spc="-450" dirty="0">
                <a:uFill>
                  <a:solidFill>
                    <a:srgbClr val="7D7D7D"/>
                  </a:solidFill>
                </a:uFill>
              </a:rPr>
              <a:t> </a:t>
            </a:r>
            <a:r>
              <a:rPr u="heavy" spc="-305" dirty="0">
                <a:uFill>
                  <a:solidFill>
                    <a:srgbClr val="7D7D7D"/>
                  </a:solidFill>
                </a:uFill>
              </a:rPr>
              <a:t>Locations	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20013" y="5535879"/>
            <a:ext cx="9882505" cy="622300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12700" marR="5080">
              <a:lnSpc>
                <a:spcPts val="2290"/>
              </a:lnSpc>
              <a:spcBef>
                <a:spcPts val="270"/>
              </a:spcBef>
            </a:pP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The left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relative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US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map.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The right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two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Florida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launch 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since they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each </a:t>
            </a:r>
            <a:r>
              <a:rPr sz="2000" spc="-65" dirty="0">
                <a:solidFill>
                  <a:srgbClr val="404040"/>
                </a:solidFill>
                <a:latin typeface="Carlito"/>
                <a:cs typeface="Carlito"/>
              </a:rPr>
              <a:t>other.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near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</a:t>
            </a:r>
            <a:r>
              <a:rPr sz="2000" spc="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ocean.</a:t>
            </a:r>
            <a:endParaRPr sz="2000">
              <a:latin typeface="Carlito"/>
              <a:cs typeface="Carlito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54963" y="1796795"/>
            <a:ext cx="10279380" cy="36149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0948416" y="6568541"/>
            <a:ext cx="213359" cy="160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50" b="0" i="0" kern="1200">
                <a:solidFill>
                  <a:schemeClr val="bg1"/>
                </a:solidFill>
                <a:latin typeface="Carlito"/>
                <a:ea typeface="+mn-ea"/>
                <a:cs typeface="Carlit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100"/>
              </a:lnSpc>
            </a:pPr>
            <a:fld id="{81D60167-4931-47E6-BA6A-407CBD079E47}" type="slidenum">
              <a:rPr lang="en-GB" smtClean="0"/>
              <a:pPr marL="38100">
                <a:lnSpc>
                  <a:spcPts val="1100"/>
                </a:lnSpc>
              </a:pPr>
              <a:t>35</a:t>
            </a:fld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26618" rIns="0" bIns="0" rtlCol="0">
            <a:spAutoFit/>
          </a:bodyPr>
          <a:lstStyle/>
          <a:p>
            <a:pPr marL="168910">
              <a:lnSpc>
                <a:spcPct val="100000"/>
              </a:lnSpc>
              <a:spcBef>
                <a:spcPts val="100"/>
              </a:spcBef>
              <a:tabLst>
                <a:tab pos="10140315" algn="l"/>
              </a:tabLst>
            </a:pPr>
            <a:r>
              <a:rPr u="heavy" spc="-320" dirty="0">
                <a:uFill>
                  <a:solidFill>
                    <a:srgbClr val="7D7D7D"/>
                  </a:solidFill>
                </a:uFill>
              </a:rPr>
              <a:t>Color-Coded </a:t>
            </a:r>
            <a:r>
              <a:rPr u="heavy" spc="-370" dirty="0">
                <a:uFill>
                  <a:solidFill>
                    <a:srgbClr val="7D7D7D"/>
                  </a:solidFill>
                </a:uFill>
              </a:rPr>
              <a:t>Launch</a:t>
            </a:r>
            <a:r>
              <a:rPr u="heavy" spc="-530" dirty="0">
                <a:uFill>
                  <a:solidFill>
                    <a:srgbClr val="7D7D7D"/>
                  </a:solidFill>
                </a:uFill>
              </a:rPr>
              <a:t> </a:t>
            </a:r>
            <a:r>
              <a:rPr u="heavy" spc="-270" dirty="0">
                <a:uFill>
                  <a:solidFill>
                    <a:srgbClr val="7D7D7D"/>
                  </a:solidFill>
                </a:uFill>
              </a:rPr>
              <a:t>Markers	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32712" y="5356656"/>
            <a:ext cx="10076180" cy="6115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305"/>
              </a:lnSpc>
              <a:spcBef>
                <a:spcPts val="100"/>
              </a:spcBef>
            </a:pP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Clusters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on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Folium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can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clicked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on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to display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each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(green icon)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sz="2000" spc="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failed</a:t>
            </a:r>
            <a:endParaRPr sz="200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(red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icon).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In this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example </a:t>
            </a:r>
            <a:r>
              <a:rPr sz="2000" spc="-40" dirty="0">
                <a:solidFill>
                  <a:srgbClr val="404040"/>
                </a:solidFill>
                <a:latin typeface="Carlito"/>
                <a:cs typeface="Carlito"/>
              </a:rPr>
              <a:t>VAFB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SLC-4E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4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successful landings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and 6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failed</a:t>
            </a:r>
            <a:r>
              <a:rPr sz="2000" spc="-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landings.</a:t>
            </a:r>
            <a:endParaRPr sz="2000">
              <a:latin typeface="Carlito"/>
              <a:cs typeface="Carlito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889504" y="1801367"/>
            <a:ext cx="5620512" cy="35112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0948416" y="6568541"/>
            <a:ext cx="213359" cy="160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50" b="0" i="0" kern="1200">
                <a:solidFill>
                  <a:schemeClr val="bg1"/>
                </a:solidFill>
                <a:latin typeface="Carlito"/>
                <a:ea typeface="+mn-ea"/>
                <a:cs typeface="Carlit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100"/>
              </a:lnSpc>
            </a:pPr>
            <a:fld id="{81D60167-4931-47E6-BA6A-407CBD079E47}" type="slidenum">
              <a:rPr lang="en-GB" smtClean="0"/>
              <a:pPr marL="38100">
                <a:lnSpc>
                  <a:spcPts val="1100"/>
                </a:lnSpc>
              </a:pPr>
              <a:t>36</a:t>
            </a:fld>
            <a:endParaRPr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26618" rIns="0" bIns="0" rtlCol="0">
            <a:spAutoFit/>
          </a:bodyPr>
          <a:lstStyle/>
          <a:p>
            <a:pPr marL="168910">
              <a:lnSpc>
                <a:spcPct val="100000"/>
              </a:lnSpc>
              <a:spcBef>
                <a:spcPts val="100"/>
              </a:spcBef>
              <a:tabLst>
                <a:tab pos="10140315" algn="l"/>
              </a:tabLst>
            </a:pPr>
            <a:r>
              <a:rPr u="heavy" spc="-505" dirty="0">
                <a:uFill>
                  <a:solidFill>
                    <a:srgbClr val="7D7D7D"/>
                  </a:solidFill>
                </a:uFill>
              </a:rPr>
              <a:t>Key </a:t>
            </a:r>
            <a:r>
              <a:rPr u="heavy" spc="-270" dirty="0">
                <a:uFill>
                  <a:solidFill>
                    <a:srgbClr val="7D7D7D"/>
                  </a:solidFill>
                </a:uFill>
              </a:rPr>
              <a:t>Location</a:t>
            </a:r>
            <a:r>
              <a:rPr u="heavy" spc="-445" dirty="0">
                <a:uFill>
                  <a:solidFill>
                    <a:srgbClr val="7D7D7D"/>
                  </a:solidFill>
                </a:uFill>
              </a:rPr>
              <a:t> </a:t>
            </a:r>
            <a:r>
              <a:rPr u="heavy" spc="-260" dirty="0">
                <a:uFill>
                  <a:solidFill>
                    <a:srgbClr val="7D7D7D"/>
                  </a:solidFill>
                </a:uFill>
              </a:rPr>
              <a:t>Proximities	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4275" y="5141214"/>
            <a:ext cx="9933940" cy="1062355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12700" marR="5080" algn="just">
              <a:lnSpc>
                <a:spcPct val="80000"/>
              </a:lnSpc>
              <a:spcBef>
                <a:spcPts val="585"/>
              </a:spcBef>
            </a:pP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Using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KSC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LC-39A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as an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example,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sz="2000" spc="-35" dirty="0">
                <a:solidFill>
                  <a:srgbClr val="404040"/>
                </a:solidFill>
                <a:latin typeface="Carlito"/>
                <a:cs typeface="Carlito"/>
              </a:rPr>
              <a:t>railways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large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part and supply 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transportation.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highways </a:t>
            </a:r>
            <a:r>
              <a:rPr sz="20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human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supply transport. Launch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sites 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also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coasts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relatively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far from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cities so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that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failures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can land in the sea </a:t>
            </a:r>
            <a:r>
              <a:rPr sz="2000" spc="-40" dirty="0">
                <a:solidFill>
                  <a:srgbClr val="404040"/>
                </a:solidFill>
                <a:latin typeface="Carlito"/>
                <a:cs typeface="Carlito"/>
              </a:rPr>
              <a:t>to 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avoid </a:t>
            </a:r>
            <a:r>
              <a:rPr sz="2000" spc="-40" dirty="0">
                <a:solidFill>
                  <a:srgbClr val="404040"/>
                </a:solidFill>
                <a:latin typeface="Carlito"/>
                <a:cs typeface="Carlito"/>
              </a:rPr>
              <a:t>rockets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falling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on densely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populated</a:t>
            </a:r>
            <a:r>
              <a:rPr sz="2000" spc="-3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areas.</a:t>
            </a:r>
            <a:endParaRPr sz="2000">
              <a:latin typeface="Carlito"/>
              <a:cs typeface="Carlito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097280" y="1837944"/>
            <a:ext cx="8389620" cy="17236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2802635" y="3552444"/>
            <a:ext cx="7505700" cy="1562100"/>
            <a:chOff x="2802635" y="3552444"/>
            <a:chExt cx="7505700" cy="1562100"/>
          </a:xfrm>
        </p:grpSpPr>
        <p:sp>
          <p:nvSpPr>
            <p:cNvPr id="6" name="object 6"/>
            <p:cNvSpPr/>
            <p:nvPr/>
          </p:nvSpPr>
          <p:spPr>
            <a:xfrm>
              <a:off x="2802635" y="3552444"/>
              <a:ext cx="3409188" cy="151485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211823" y="3552444"/>
              <a:ext cx="4096512" cy="156209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10948416" y="6568541"/>
            <a:ext cx="213359" cy="160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50" b="0" i="0" kern="1200">
                <a:solidFill>
                  <a:schemeClr val="bg1"/>
                </a:solidFill>
                <a:latin typeface="Carlito"/>
                <a:ea typeface="+mn-ea"/>
                <a:cs typeface="Carlit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100"/>
              </a:lnSpc>
            </a:pPr>
            <a:fld id="{81D60167-4931-47E6-BA6A-407CBD079E47}" type="slidenum">
              <a:rPr lang="en-GB" smtClean="0"/>
              <a:pPr marL="38100">
                <a:lnSpc>
                  <a:spcPts val="1100"/>
                </a:lnSpc>
              </a:pPr>
              <a:t>37</a:t>
            </a:fld>
            <a:endParaRPr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26618" rIns="0" bIns="0" rtlCol="0">
            <a:spAutoFit/>
          </a:bodyPr>
          <a:lstStyle/>
          <a:p>
            <a:pPr marL="168910">
              <a:lnSpc>
                <a:spcPct val="100000"/>
              </a:lnSpc>
              <a:spcBef>
                <a:spcPts val="100"/>
              </a:spcBef>
              <a:tabLst>
                <a:tab pos="10140315" algn="l"/>
              </a:tabLst>
            </a:pPr>
            <a:r>
              <a:rPr u="heavy" spc="-385" dirty="0">
                <a:uFill>
                  <a:solidFill>
                    <a:srgbClr val="7D7D7D"/>
                  </a:solidFill>
                </a:uFill>
              </a:rPr>
              <a:t>Successful </a:t>
            </a:r>
            <a:r>
              <a:rPr u="heavy" spc="-395" dirty="0">
                <a:uFill>
                  <a:solidFill>
                    <a:srgbClr val="7D7D7D"/>
                  </a:solidFill>
                </a:uFill>
              </a:rPr>
              <a:t>Launches Across </a:t>
            </a:r>
            <a:r>
              <a:rPr u="heavy" spc="-370" dirty="0">
                <a:uFill>
                  <a:solidFill>
                    <a:srgbClr val="7D7D7D"/>
                  </a:solidFill>
                </a:uFill>
              </a:rPr>
              <a:t>Launch</a:t>
            </a:r>
            <a:r>
              <a:rPr u="heavy" spc="-420" dirty="0">
                <a:uFill>
                  <a:solidFill>
                    <a:srgbClr val="7D7D7D"/>
                  </a:solidFill>
                </a:uFill>
              </a:rPr>
              <a:t> </a:t>
            </a:r>
            <a:r>
              <a:rPr u="heavy" spc="-380" dirty="0">
                <a:uFill>
                  <a:solidFill>
                    <a:srgbClr val="7D7D7D"/>
                  </a:solidFill>
                </a:uFill>
              </a:rPr>
              <a:t>Sites	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8055" y="4796409"/>
            <a:ext cx="10751820" cy="115443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ct val="90000"/>
              </a:lnSpc>
              <a:spcBef>
                <a:spcPts val="340"/>
              </a:spcBef>
            </a:pP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This is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distribution of successful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across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sites.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CCAFS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LC-40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is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old name of  CCAFS SLC-40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so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CCAFS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KSC </a:t>
            </a:r>
            <a:r>
              <a:rPr sz="2000" spc="-35" dirty="0">
                <a:solidFill>
                  <a:srgbClr val="404040"/>
                </a:solidFill>
                <a:latin typeface="Carlito"/>
                <a:cs typeface="Carlito"/>
              </a:rPr>
              <a:t>have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same amount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successful landings, but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 majority of the 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where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performed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before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name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change. </a:t>
            </a:r>
            <a:r>
              <a:rPr sz="2000" spc="-40" dirty="0">
                <a:solidFill>
                  <a:srgbClr val="404040"/>
                </a:solidFill>
                <a:latin typeface="Carlito"/>
                <a:cs typeface="Carlito"/>
              </a:rPr>
              <a:t>VAFB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has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smallest share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of successful 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landings.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may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be due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smaller sample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increase in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difficulty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launching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west</a:t>
            </a:r>
            <a:r>
              <a:rPr sz="2000" spc="-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coast.</a:t>
            </a:r>
            <a:endParaRPr sz="2000">
              <a:latin typeface="Carlito"/>
              <a:cs typeface="Carlito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355591" y="1923288"/>
            <a:ext cx="2570988" cy="25816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970519" y="2189988"/>
            <a:ext cx="1085087" cy="6659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0948416" y="6568541"/>
            <a:ext cx="213359" cy="160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50" b="0" i="0" kern="1200">
                <a:solidFill>
                  <a:schemeClr val="bg1"/>
                </a:solidFill>
                <a:latin typeface="Carlito"/>
                <a:ea typeface="+mn-ea"/>
                <a:cs typeface="Carlit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100"/>
              </a:lnSpc>
            </a:pPr>
            <a:fld id="{81D60167-4931-47E6-BA6A-407CBD079E47}" type="slidenum">
              <a:rPr lang="en-GB" smtClean="0"/>
              <a:pPr marL="38100">
                <a:lnSpc>
                  <a:spcPts val="1100"/>
                </a:lnSpc>
              </a:pPr>
              <a:t>39</a:t>
            </a:fld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2521402"/>
            <a:ext cx="9633713" cy="36233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3365" indent="-229235">
              <a:lnSpc>
                <a:spcPct val="100000"/>
              </a:lnSpc>
              <a:spcBef>
                <a:spcPts val="705"/>
              </a:spcBef>
              <a:buFont typeface="Arial"/>
              <a:buChar char="•"/>
              <a:tabLst>
                <a:tab pos="253365" algn="l"/>
                <a:tab pos="254000" algn="l"/>
              </a:tabLst>
            </a:pPr>
            <a:r>
              <a:rPr lang="en-US" sz="2200" spc="-15" dirty="0">
                <a:solidFill>
                  <a:schemeClr val="tx1"/>
                </a:solidFill>
                <a:latin typeface="Carlito"/>
                <a:cs typeface="Carlito"/>
              </a:rPr>
              <a:t>Background</a:t>
            </a:r>
          </a:p>
          <a:p>
            <a:pPr marL="710565" lvl="1" indent="-229235">
              <a:lnSpc>
                <a:spcPct val="100000"/>
              </a:lnSpc>
              <a:spcBef>
                <a:spcPts val="705"/>
              </a:spcBef>
              <a:tabLst>
                <a:tab pos="253365" algn="l"/>
                <a:tab pos="254000" algn="l"/>
              </a:tabLst>
            </a:pP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Space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X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has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best pricing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($62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million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vs.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$165 million</a:t>
            </a:r>
            <a:r>
              <a:rPr lang="en-US" sz="1800" spc="25" dirty="0">
                <a:solidFill>
                  <a:schemeClr val="tx1"/>
                </a:solidFill>
                <a:latin typeface="Carlito"/>
                <a:cs typeface="Carlito"/>
              </a:rPr>
              <a:t>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USD)</a:t>
            </a:r>
            <a:endParaRPr lang="en-US" sz="1800" dirty="0">
              <a:solidFill>
                <a:schemeClr val="tx1"/>
              </a:solidFill>
              <a:latin typeface="Carlito"/>
              <a:cs typeface="Carlito"/>
            </a:endParaRPr>
          </a:p>
          <a:p>
            <a:pPr marL="710565" lvl="1" indent="-229235">
              <a:lnSpc>
                <a:spcPct val="100000"/>
              </a:lnSpc>
              <a:spcBef>
                <a:spcPts val="695"/>
              </a:spcBef>
              <a:tabLst>
                <a:tab pos="253365" algn="l"/>
                <a:tab pos="254000" algn="l"/>
              </a:tabLst>
            </a:pP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Largely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due </a:t>
            </a:r>
            <a:r>
              <a:rPr lang="en-US" sz="1800" spc="-30" dirty="0">
                <a:solidFill>
                  <a:schemeClr val="tx1"/>
                </a:solidFill>
                <a:latin typeface="Carlito"/>
                <a:cs typeface="Carlito"/>
              </a:rPr>
              <a:t>to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ability </a:t>
            </a:r>
            <a:r>
              <a:rPr lang="en-US" sz="1800" spc="-30" dirty="0">
                <a:solidFill>
                  <a:schemeClr val="tx1"/>
                </a:solidFill>
                <a:latin typeface="Carlito"/>
                <a:cs typeface="Carlito"/>
              </a:rPr>
              <a:t>to recover </a:t>
            </a:r>
            <a:r>
              <a:rPr lang="en-US" sz="1800" spc="-15" dirty="0">
                <a:solidFill>
                  <a:schemeClr val="tx1"/>
                </a:solidFill>
                <a:latin typeface="Carlito"/>
                <a:cs typeface="Carlito"/>
              </a:rPr>
              <a:t>part </a:t>
            </a:r>
            <a:r>
              <a:rPr lang="en-US" sz="1800" dirty="0">
                <a:solidFill>
                  <a:schemeClr val="tx1"/>
                </a:solidFill>
                <a:latin typeface="Carlito"/>
                <a:cs typeface="Carlito"/>
              </a:rPr>
              <a:t>of </a:t>
            </a:r>
            <a:r>
              <a:rPr lang="en-US" sz="1800" spc="-45" dirty="0">
                <a:solidFill>
                  <a:schemeClr val="tx1"/>
                </a:solidFill>
                <a:latin typeface="Carlito"/>
                <a:cs typeface="Carlito"/>
              </a:rPr>
              <a:t>rocket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(Stage</a:t>
            </a:r>
            <a:r>
              <a:rPr lang="en-US" sz="1800" spc="135" dirty="0">
                <a:solidFill>
                  <a:schemeClr val="tx1"/>
                </a:solidFill>
                <a:latin typeface="Carlito"/>
                <a:cs typeface="Carlito"/>
              </a:rPr>
              <a:t>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1)</a:t>
            </a:r>
          </a:p>
          <a:p>
            <a:pPr marL="710565" lvl="1" indent="-229235">
              <a:lnSpc>
                <a:spcPct val="100000"/>
              </a:lnSpc>
              <a:spcBef>
                <a:spcPts val="695"/>
              </a:spcBef>
              <a:tabLst>
                <a:tab pos="253365" algn="l"/>
                <a:tab pos="254000" algn="l"/>
              </a:tabLst>
            </a:pPr>
            <a:r>
              <a:rPr lang="en-US" sz="1800" spc="-5" dirty="0">
                <a:solidFill>
                  <a:schemeClr val="tx1"/>
                </a:solidFill>
                <a:latin typeface="Carlito"/>
              </a:rPr>
              <a:t>Space Y wants an analysis of launch and recovery data conducted using ML to identify likelihood of success and associated parameters.</a:t>
            </a:r>
            <a:endParaRPr lang="en-US" sz="220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Abadi" panose="020B0604020104020204" pitchFamily="34" charset="0"/>
              </a:rPr>
              <a:t>Problem:</a:t>
            </a:r>
          </a:p>
          <a:p>
            <a:pPr>
              <a:spcBef>
                <a:spcPts val="1400"/>
              </a:spcBef>
            </a:pPr>
            <a:r>
              <a:rPr lang="en-US" sz="1800" spc="-10" dirty="0">
                <a:solidFill>
                  <a:schemeClr val="tx1"/>
                </a:solidFill>
                <a:latin typeface="Carlito"/>
                <a:cs typeface="Carlito"/>
              </a:rPr>
              <a:t>Space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Y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tasks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us </a:t>
            </a:r>
            <a:r>
              <a:rPr lang="en-US" sz="1800" spc="-30" dirty="0">
                <a:solidFill>
                  <a:schemeClr val="tx1"/>
                </a:solidFill>
                <a:latin typeface="Carlito"/>
                <a:cs typeface="Carlito"/>
              </a:rPr>
              <a:t>to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train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a machine learning model </a:t>
            </a:r>
            <a:r>
              <a:rPr lang="en-US" sz="1800" spc="-60" dirty="0">
                <a:solidFill>
                  <a:schemeClr val="tx1"/>
                </a:solidFill>
                <a:latin typeface="Carlito"/>
                <a:cs typeface="Carlito"/>
              </a:rPr>
              <a:t>to  </a:t>
            </a:r>
            <a:r>
              <a:rPr lang="en-US" sz="1800" spc="-20" dirty="0">
                <a:solidFill>
                  <a:schemeClr val="tx1"/>
                </a:solidFill>
                <a:latin typeface="Carlito"/>
                <a:cs typeface="Carlito"/>
              </a:rPr>
              <a:t>predict successful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Stage </a:t>
            </a:r>
            <a:r>
              <a:rPr lang="en-US" sz="1800" spc="-5" dirty="0">
                <a:solidFill>
                  <a:schemeClr val="tx1"/>
                </a:solidFill>
                <a:latin typeface="Carlito"/>
                <a:cs typeface="Carlito"/>
              </a:rPr>
              <a:t>1</a:t>
            </a:r>
            <a:r>
              <a:rPr lang="en-US" sz="1800" spc="45" dirty="0">
                <a:solidFill>
                  <a:schemeClr val="tx1"/>
                </a:solidFill>
                <a:latin typeface="Carlito"/>
                <a:cs typeface="Carlito"/>
              </a:rPr>
              <a:t> </a:t>
            </a:r>
            <a:r>
              <a:rPr lang="en-US" sz="1800" spc="-25" dirty="0">
                <a:solidFill>
                  <a:schemeClr val="tx1"/>
                </a:solidFill>
                <a:latin typeface="Carlito"/>
                <a:cs typeface="Carlito"/>
              </a:rPr>
              <a:t>recovery</a:t>
            </a:r>
            <a:endParaRPr lang="en-US" sz="1800" dirty="0">
              <a:solidFill>
                <a:schemeClr val="tx1"/>
              </a:solidFill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26618" rIns="0" bIns="0" rtlCol="0">
            <a:spAutoFit/>
          </a:bodyPr>
          <a:lstStyle/>
          <a:p>
            <a:pPr marL="168910">
              <a:lnSpc>
                <a:spcPct val="100000"/>
              </a:lnSpc>
              <a:spcBef>
                <a:spcPts val="100"/>
              </a:spcBef>
              <a:tabLst>
                <a:tab pos="10140315" algn="l"/>
              </a:tabLst>
            </a:pPr>
            <a:r>
              <a:rPr u="heavy" spc="-285" dirty="0">
                <a:uFill>
                  <a:solidFill>
                    <a:srgbClr val="7D7D7D"/>
                  </a:solidFill>
                </a:uFill>
              </a:rPr>
              <a:t>Highest </a:t>
            </a:r>
            <a:r>
              <a:rPr u="heavy" spc="-520" dirty="0">
                <a:uFill>
                  <a:solidFill>
                    <a:srgbClr val="7D7D7D"/>
                  </a:solidFill>
                </a:uFill>
              </a:rPr>
              <a:t>Success </a:t>
            </a:r>
            <a:r>
              <a:rPr u="heavy" spc="-395" dirty="0">
                <a:uFill>
                  <a:solidFill>
                    <a:srgbClr val="7D7D7D"/>
                  </a:solidFill>
                </a:uFill>
              </a:rPr>
              <a:t>Rate </a:t>
            </a:r>
            <a:r>
              <a:rPr u="heavy" spc="-370" dirty="0">
                <a:uFill>
                  <a:solidFill>
                    <a:srgbClr val="7D7D7D"/>
                  </a:solidFill>
                </a:uFill>
              </a:rPr>
              <a:t>Launch</a:t>
            </a:r>
            <a:r>
              <a:rPr u="heavy" spc="-400" dirty="0">
                <a:uFill>
                  <a:solidFill>
                    <a:srgbClr val="7D7D7D"/>
                  </a:solidFill>
                </a:uFill>
              </a:rPr>
              <a:t> </a:t>
            </a:r>
            <a:r>
              <a:rPr u="heavy" spc="-325" dirty="0">
                <a:uFill>
                  <a:solidFill>
                    <a:srgbClr val="7D7D7D"/>
                  </a:solidFill>
                </a:uFill>
              </a:rPr>
              <a:t>Site	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76019" y="5068061"/>
            <a:ext cx="916749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KSC LC-39A has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highest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success </a:t>
            </a:r>
            <a:r>
              <a:rPr sz="2000" spc="-40" dirty="0">
                <a:solidFill>
                  <a:srgbClr val="404040"/>
                </a:solidFill>
                <a:latin typeface="Carlito"/>
                <a:cs typeface="Carlito"/>
              </a:rPr>
              <a:t>rate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10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landings and 3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failed</a:t>
            </a:r>
            <a:r>
              <a:rPr sz="20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landings.</a:t>
            </a:r>
            <a:endParaRPr sz="2000">
              <a:latin typeface="Carlito"/>
              <a:cs typeface="Carlito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811267" y="2243327"/>
            <a:ext cx="2570988" cy="25709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8155" y="2308860"/>
            <a:ext cx="3401568" cy="152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031480" y="2429255"/>
            <a:ext cx="324611" cy="3048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xfrm>
            <a:off x="10948416" y="6568541"/>
            <a:ext cx="213359" cy="160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50" b="0" i="0" kern="1200">
                <a:solidFill>
                  <a:schemeClr val="bg1"/>
                </a:solidFill>
                <a:latin typeface="Carlito"/>
                <a:ea typeface="+mn-ea"/>
                <a:cs typeface="Carlit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100"/>
              </a:lnSpc>
            </a:pPr>
            <a:fld id="{81D60167-4931-47E6-BA6A-407CBD079E47}" type="slidenum">
              <a:rPr lang="en-GB" smtClean="0"/>
              <a:pPr marL="38100">
                <a:lnSpc>
                  <a:spcPts val="1100"/>
                </a:lnSpc>
              </a:pPr>
              <a:t>40</a:t>
            </a:fld>
            <a:endParaRPr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3189" rIns="0" bIns="0" rtlCol="0">
            <a:spAutoFit/>
          </a:bodyPr>
          <a:lstStyle/>
          <a:p>
            <a:pPr marL="168910" marR="5080">
              <a:lnSpc>
                <a:spcPts val="4910"/>
              </a:lnSpc>
              <a:spcBef>
                <a:spcPts val="969"/>
              </a:spcBef>
              <a:tabLst>
                <a:tab pos="10140315" algn="l"/>
              </a:tabLst>
            </a:pPr>
            <a:r>
              <a:rPr spc="-385" dirty="0"/>
              <a:t>Payload </a:t>
            </a:r>
            <a:r>
              <a:rPr spc="-390" dirty="0"/>
              <a:t>Mass </a:t>
            </a:r>
            <a:r>
              <a:rPr spc="-365" dirty="0"/>
              <a:t>vs. </a:t>
            </a:r>
            <a:r>
              <a:rPr spc="-520" dirty="0"/>
              <a:t>Success </a:t>
            </a:r>
            <a:r>
              <a:rPr spc="-365" dirty="0"/>
              <a:t>vs. </a:t>
            </a:r>
            <a:r>
              <a:rPr spc="-270" dirty="0"/>
              <a:t>Booster  </a:t>
            </a:r>
            <a:r>
              <a:rPr u="heavy" spc="-330" dirty="0">
                <a:uFill>
                  <a:solidFill>
                    <a:srgbClr val="7D7D7D"/>
                  </a:solidFill>
                </a:uFill>
              </a:rPr>
              <a:t>Version</a:t>
            </a:r>
            <a:r>
              <a:rPr u="heavy" spc="-409" dirty="0">
                <a:uFill>
                  <a:solidFill>
                    <a:srgbClr val="7D7D7D"/>
                  </a:solidFill>
                </a:uFill>
              </a:rPr>
              <a:t> </a:t>
            </a:r>
            <a:r>
              <a:rPr u="heavy" spc="-330" dirty="0">
                <a:uFill>
                  <a:solidFill>
                    <a:srgbClr val="7D7D7D"/>
                  </a:solidFill>
                </a:uFill>
              </a:rPr>
              <a:t>Category	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4275" y="4868926"/>
            <a:ext cx="9767570" cy="1169670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>
              <a:lnSpc>
                <a:spcPct val="91700"/>
              </a:lnSpc>
              <a:spcBef>
                <a:spcPts val="300"/>
              </a:spcBef>
            </a:pP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Plotly dashboard has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range </a:t>
            </a:r>
            <a:r>
              <a:rPr sz="2000" spc="-60" dirty="0">
                <a:solidFill>
                  <a:srgbClr val="404040"/>
                </a:solidFill>
                <a:latin typeface="Carlito"/>
                <a:cs typeface="Carlito"/>
              </a:rPr>
              <a:t>selector. </a:t>
            </a:r>
            <a:r>
              <a:rPr sz="2000" spc="-65" dirty="0">
                <a:solidFill>
                  <a:srgbClr val="404040"/>
                </a:solidFill>
                <a:latin typeface="Carlito"/>
                <a:cs typeface="Carlito"/>
              </a:rPr>
              <a:t>However,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is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set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from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0-10000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instead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 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max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15600.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Class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indicates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sz="20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landing and 0 </a:t>
            </a:r>
            <a:r>
              <a:rPr sz="20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failure.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plot also  accounts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version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category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in color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and number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launches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point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size.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this 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particular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range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0-6000,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interestingly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there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are two failed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with payloads of </a:t>
            </a:r>
            <a:r>
              <a:rPr sz="2000" spc="-45" dirty="0">
                <a:solidFill>
                  <a:srgbClr val="404040"/>
                </a:solidFill>
                <a:latin typeface="Carlito"/>
                <a:cs typeface="Carlito"/>
              </a:rPr>
              <a:t>zero</a:t>
            </a:r>
            <a:r>
              <a:rPr sz="2000" spc="-3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kg.</a:t>
            </a:r>
            <a:endParaRPr sz="2000">
              <a:latin typeface="Carlito"/>
              <a:cs typeface="Carlito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7958" y="1774321"/>
            <a:ext cx="11568046" cy="298156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0948416" y="6568541"/>
            <a:ext cx="213359" cy="160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50" b="0" i="0" kern="1200">
                <a:solidFill>
                  <a:schemeClr val="bg1"/>
                </a:solidFill>
                <a:latin typeface="Carlito"/>
                <a:ea typeface="+mn-ea"/>
                <a:cs typeface="Carlit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100"/>
              </a:lnSpc>
            </a:pPr>
            <a:fld id="{81D60167-4931-47E6-BA6A-407CBD079E47}" type="slidenum">
              <a:rPr lang="en-GB" smtClean="0"/>
              <a:pPr marL="38100">
                <a:lnSpc>
                  <a:spcPts val="1100"/>
                </a:lnSpc>
              </a:pPr>
              <a:t>41</a:t>
            </a:fld>
            <a:endParaRPr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4914901"/>
            <a:ext cx="12188825" cy="1943100"/>
            <a:chOff x="0" y="4914901"/>
            <a:chExt cx="12188825" cy="1943100"/>
          </a:xfrm>
        </p:grpSpPr>
        <p:sp>
          <p:nvSpPr>
            <p:cNvPr id="3" name="object 3"/>
            <p:cNvSpPr/>
            <p:nvPr/>
          </p:nvSpPr>
          <p:spPr>
            <a:xfrm>
              <a:off x="0" y="4978906"/>
              <a:ext cx="12188825" cy="1878964"/>
            </a:xfrm>
            <a:custGeom>
              <a:avLst/>
              <a:gdLst/>
              <a:ahLst/>
              <a:cxnLst/>
              <a:rect l="l" t="t" r="r" b="b"/>
              <a:pathLst>
                <a:path w="12188825" h="1878965">
                  <a:moveTo>
                    <a:pt x="12188444" y="0"/>
                  </a:moveTo>
                  <a:lnTo>
                    <a:pt x="0" y="0"/>
                  </a:lnTo>
                  <a:lnTo>
                    <a:pt x="0" y="1878584"/>
                  </a:lnTo>
                  <a:lnTo>
                    <a:pt x="12188444" y="1878584"/>
                  </a:lnTo>
                  <a:lnTo>
                    <a:pt x="12188444" y="0"/>
                  </a:lnTo>
                  <a:close/>
                </a:path>
              </a:pathLst>
            </a:custGeom>
            <a:solidFill>
              <a:srgbClr val="BB56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4914901"/>
              <a:ext cx="12188825" cy="64135"/>
            </a:xfrm>
            <a:custGeom>
              <a:avLst/>
              <a:gdLst/>
              <a:ahLst/>
              <a:cxnLst/>
              <a:rect l="l" t="t" r="r" b="b"/>
              <a:pathLst>
                <a:path w="12188825" h="64135">
                  <a:moveTo>
                    <a:pt x="12188444" y="0"/>
                  </a:moveTo>
                  <a:lnTo>
                    <a:pt x="0" y="0"/>
                  </a:lnTo>
                  <a:lnTo>
                    <a:pt x="0" y="63879"/>
                  </a:lnTo>
                  <a:lnTo>
                    <a:pt x="12188444" y="63879"/>
                  </a:lnTo>
                  <a:lnTo>
                    <a:pt x="12188444" y="0"/>
                  </a:lnTo>
                  <a:close/>
                </a:path>
              </a:pathLst>
            </a:custGeom>
            <a:solidFill>
              <a:srgbClr val="E2831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176019" y="321386"/>
            <a:ext cx="4008754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229" dirty="0">
                <a:solidFill>
                  <a:srgbClr val="BB562C"/>
                </a:solidFill>
              </a:rPr>
              <a:t>Classification</a:t>
            </a:r>
            <a:r>
              <a:rPr sz="3600" spc="-340" dirty="0">
                <a:solidFill>
                  <a:srgbClr val="BB562C"/>
                </a:solidFill>
              </a:rPr>
              <a:t> </a:t>
            </a:r>
            <a:r>
              <a:rPr sz="3600" spc="-280" dirty="0">
                <a:solidFill>
                  <a:srgbClr val="BB562C"/>
                </a:solidFill>
              </a:rPr>
              <a:t>Accuracy</a:t>
            </a:r>
            <a:endParaRPr sz="3600"/>
          </a:p>
        </p:txBody>
      </p:sp>
      <p:sp>
        <p:nvSpPr>
          <p:cNvPr id="6" name="object 6"/>
          <p:cNvSpPr txBox="1"/>
          <p:nvPr/>
        </p:nvSpPr>
        <p:spPr>
          <a:xfrm>
            <a:off x="1176019" y="5000396"/>
            <a:ext cx="9213215" cy="1184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860040">
              <a:lnSpc>
                <a:spcPct val="120700"/>
              </a:lnSpc>
              <a:spcBef>
                <a:spcPts val="100"/>
              </a:spcBef>
            </a:pP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All models had virtually the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same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accuracy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on the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test set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at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83.33% </a:t>
            </a:r>
            <a:r>
              <a:rPr sz="1600" spc="-45" dirty="0">
                <a:solidFill>
                  <a:srgbClr val="FFFFFF"/>
                </a:solidFill>
                <a:latin typeface="Carlito"/>
                <a:cs typeface="Carlito"/>
              </a:rPr>
              <a:t>accuracy.  </a:t>
            </a:r>
            <a:r>
              <a:rPr sz="1600" dirty="0">
                <a:solidFill>
                  <a:srgbClr val="FFFFFF"/>
                </a:solidFill>
                <a:latin typeface="Carlito"/>
                <a:cs typeface="Carlito"/>
              </a:rPr>
              <a:t>It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should be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noted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that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test size </a:t>
            </a:r>
            <a:r>
              <a:rPr sz="1600" dirty="0">
                <a:solidFill>
                  <a:srgbClr val="FFFFFF"/>
                </a:solidFill>
                <a:latin typeface="Carlito"/>
                <a:cs typeface="Carlito"/>
              </a:rPr>
              <a:t>is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small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at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only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sample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size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of</a:t>
            </a:r>
            <a:r>
              <a:rPr sz="1600" spc="-204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18.</a:t>
            </a:r>
            <a:endParaRPr sz="16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This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can cause large variance </a:t>
            </a:r>
            <a:r>
              <a:rPr sz="1600" dirty="0">
                <a:solidFill>
                  <a:srgbClr val="FFFFFF"/>
                </a:solidFill>
                <a:latin typeface="Carlito"/>
                <a:cs typeface="Carlito"/>
              </a:rPr>
              <a:t>in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accuracy results,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such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as those in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Decision </a:t>
            </a:r>
            <a:r>
              <a:rPr sz="1600" spc="-65" dirty="0">
                <a:solidFill>
                  <a:srgbClr val="FFFFFF"/>
                </a:solidFill>
                <a:latin typeface="Carlito"/>
                <a:cs typeface="Carlito"/>
              </a:rPr>
              <a:t>Tree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Classifier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model in </a:t>
            </a:r>
            <a:r>
              <a:rPr sz="1600" spc="-25" dirty="0">
                <a:solidFill>
                  <a:srgbClr val="FFFFFF"/>
                </a:solidFill>
                <a:latin typeface="Carlito"/>
                <a:cs typeface="Carlito"/>
              </a:rPr>
              <a:t>repeated</a:t>
            </a:r>
            <a:r>
              <a:rPr sz="1600" spc="6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runs.</a:t>
            </a:r>
            <a:endParaRPr sz="16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1600" spc="-55" dirty="0">
                <a:solidFill>
                  <a:srgbClr val="FFFFFF"/>
                </a:solidFill>
                <a:latin typeface="Carlito"/>
                <a:cs typeface="Carlito"/>
              </a:rPr>
              <a:t>We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likely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need </a:t>
            </a:r>
            <a:r>
              <a:rPr sz="1600" spc="-25" dirty="0">
                <a:solidFill>
                  <a:srgbClr val="FFFFFF"/>
                </a:solidFill>
                <a:latin typeface="Carlito"/>
                <a:cs typeface="Carlito"/>
              </a:rPr>
              <a:t>more data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to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determine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the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best</a:t>
            </a:r>
            <a:r>
              <a:rPr sz="1600" spc="114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model.</a:t>
            </a:r>
            <a:endParaRPr sz="1600">
              <a:latin typeface="Carlito"/>
              <a:cs typeface="Carlito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086100" y="1207008"/>
            <a:ext cx="5076444" cy="33375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10948416" y="6568541"/>
            <a:ext cx="213359" cy="160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50" b="0" i="0" kern="1200">
                <a:solidFill>
                  <a:schemeClr val="bg1"/>
                </a:solidFill>
                <a:latin typeface="Carlito"/>
                <a:ea typeface="+mn-ea"/>
                <a:cs typeface="Carlit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100"/>
              </a:lnSpc>
            </a:pPr>
            <a:fld id="{81D60167-4931-47E6-BA6A-407CBD079E47}" type="slidenum">
              <a:rPr lang="en-GB" smtClean="0"/>
              <a:pPr marL="38100">
                <a:lnSpc>
                  <a:spcPts val="1100"/>
                </a:lnSpc>
              </a:pPr>
              <a:t>43</a:t>
            </a:fld>
            <a:endParaRPr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4914901"/>
            <a:ext cx="12188825" cy="1943100"/>
            <a:chOff x="0" y="4914901"/>
            <a:chExt cx="12188825" cy="1943100"/>
          </a:xfrm>
        </p:grpSpPr>
        <p:sp>
          <p:nvSpPr>
            <p:cNvPr id="3" name="object 3"/>
            <p:cNvSpPr/>
            <p:nvPr/>
          </p:nvSpPr>
          <p:spPr>
            <a:xfrm>
              <a:off x="0" y="4978906"/>
              <a:ext cx="12188825" cy="1878964"/>
            </a:xfrm>
            <a:custGeom>
              <a:avLst/>
              <a:gdLst/>
              <a:ahLst/>
              <a:cxnLst/>
              <a:rect l="l" t="t" r="r" b="b"/>
              <a:pathLst>
                <a:path w="12188825" h="1878965">
                  <a:moveTo>
                    <a:pt x="12188444" y="0"/>
                  </a:moveTo>
                  <a:lnTo>
                    <a:pt x="0" y="0"/>
                  </a:lnTo>
                  <a:lnTo>
                    <a:pt x="0" y="1878584"/>
                  </a:lnTo>
                  <a:lnTo>
                    <a:pt x="12188444" y="1878584"/>
                  </a:lnTo>
                  <a:lnTo>
                    <a:pt x="12188444" y="0"/>
                  </a:lnTo>
                  <a:close/>
                </a:path>
              </a:pathLst>
            </a:custGeom>
            <a:solidFill>
              <a:srgbClr val="BB56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4914901"/>
              <a:ext cx="12188825" cy="64135"/>
            </a:xfrm>
            <a:custGeom>
              <a:avLst/>
              <a:gdLst/>
              <a:ahLst/>
              <a:cxnLst/>
              <a:rect l="l" t="t" r="r" b="b"/>
              <a:pathLst>
                <a:path w="12188825" h="64135">
                  <a:moveTo>
                    <a:pt x="12188444" y="0"/>
                  </a:moveTo>
                  <a:lnTo>
                    <a:pt x="0" y="0"/>
                  </a:lnTo>
                  <a:lnTo>
                    <a:pt x="0" y="63879"/>
                  </a:lnTo>
                  <a:lnTo>
                    <a:pt x="12188444" y="63879"/>
                  </a:lnTo>
                  <a:lnTo>
                    <a:pt x="12188444" y="0"/>
                  </a:lnTo>
                  <a:close/>
                </a:path>
              </a:pathLst>
            </a:custGeom>
            <a:solidFill>
              <a:srgbClr val="E2831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176019" y="415493"/>
            <a:ext cx="30734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235" dirty="0">
                <a:solidFill>
                  <a:srgbClr val="BB562C"/>
                </a:solidFill>
              </a:rPr>
              <a:t>Confusion</a:t>
            </a:r>
            <a:r>
              <a:rPr sz="3600" spc="-330" dirty="0">
                <a:solidFill>
                  <a:srgbClr val="BB562C"/>
                </a:solidFill>
              </a:rPr>
              <a:t> </a:t>
            </a:r>
            <a:r>
              <a:rPr sz="3600" spc="-114" dirty="0">
                <a:solidFill>
                  <a:srgbClr val="BB562C"/>
                </a:solidFill>
              </a:rPr>
              <a:t>Matrix</a:t>
            </a:r>
            <a:endParaRPr sz="3600"/>
          </a:p>
        </p:txBody>
      </p:sp>
      <p:sp>
        <p:nvSpPr>
          <p:cNvPr id="6" name="object 6"/>
          <p:cNvSpPr txBox="1"/>
          <p:nvPr/>
        </p:nvSpPr>
        <p:spPr>
          <a:xfrm>
            <a:off x="1049223" y="5054879"/>
            <a:ext cx="8708390" cy="14598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58750">
              <a:lnSpc>
                <a:spcPct val="112500"/>
              </a:lnSpc>
              <a:spcBef>
                <a:spcPts val="100"/>
              </a:spcBef>
            </a:pP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Since </a:t>
            </a:r>
            <a:r>
              <a:rPr sz="1600" dirty="0">
                <a:solidFill>
                  <a:srgbClr val="FFFFFF"/>
                </a:solidFill>
                <a:latin typeface="Carlito"/>
                <a:cs typeface="Carlito"/>
              </a:rPr>
              <a:t>all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models </a:t>
            </a:r>
            <a:r>
              <a:rPr sz="1600" spc="-25" dirty="0">
                <a:solidFill>
                  <a:srgbClr val="FFFFFF"/>
                </a:solidFill>
                <a:latin typeface="Carlito"/>
                <a:cs typeface="Carlito"/>
              </a:rPr>
              <a:t>performed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the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same </a:t>
            </a:r>
            <a:r>
              <a:rPr sz="1600" spc="-25" dirty="0">
                <a:solidFill>
                  <a:srgbClr val="FFFFFF"/>
                </a:solidFill>
                <a:latin typeface="Carlito"/>
                <a:cs typeface="Carlito"/>
              </a:rPr>
              <a:t>for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the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test set,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the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confusion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matrix is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the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same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across </a:t>
            </a:r>
            <a:r>
              <a:rPr sz="1600" dirty="0">
                <a:solidFill>
                  <a:srgbClr val="FFFFFF"/>
                </a:solidFill>
                <a:latin typeface="Carlito"/>
                <a:cs typeface="Carlito"/>
              </a:rPr>
              <a:t>all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models.  The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models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predicted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12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successful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landings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when the true label</a:t>
            </a:r>
            <a:r>
              <a:rPr sz="1600" spc="27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was successful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landing.</a:t>
            </a:r>
            <a:endParaRPr sz="16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The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models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predicted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3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unsuccessful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landings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when the true label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was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unsuccessful</a:t>
            </a:r>
            <a:r>
              <a:rPr sz="1600" spc="1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landing.</a:t>
            </a:r>
            <a:endParaRPr sz="1600">
              <a:latin typeface="Carlito"/>
              <a:cs typeface="Carlito"/>
            </a:endParaRPr>
          </a:p>
          <a:p>
            <a:pPr marL="12700" marR="5080">
              <a:lnSpc>
                <a:spcPts val="2330"/>
              </a:lnSpc>
              <a:spcBef>
                <a:spcPts val="135"/>
              </a:spcBef>
            </a:pP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The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models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predicted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3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successful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landings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when the true label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was unsuccessful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landings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(false positives).  </a:t>
            </a:r>
            <a:r>
              <a:rPr sz="1600" spc="-15" dirty="0">
                <a:solidFill>
                  <a:srgbClr val="FFFFFF"/>
                </a:solidFill>
                <a:latin typeface="Carlito"/>
                <a:cs typeface="Carlito"/>
              </a:rPr>
              <a:t>Our </a:t>
            </a:r>
            <a:r>
              <a:rPr sz="1600" spc="-5" dirty="0">
                <a:solidFill>
                  <a:srgbClr val="FFFFFF"/>
                </a:solidFill>
                <a:latin typeface="Carlito"/>
                <a:cs typeface="Carlito"/>
              </a:rPr>
              <a:t>models </a:t>
            </a:r>
            <a:r>
              <a:rPr sz="1600" spc="-20" dirty="0">
                <a:solidFill>
                  <a:srgbClr val="FFFFFF"/>
                </a:solidFill>
                <a:latin typeface="Carlito"/>
                <a:cs typeface="Carlito"/>
              </a:rPr>
              <a:t>over predict successful</a:t>
            </a:r>
            <a:r>
              <a:rPr sz="1600" spc="13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Carlito"/>
                <a:cs typeface="Carlito"/>
              </a:rPr>
              <a:t>landings.</a:t>
            </a:r>
            <a:endParaRPr sz="1600">
              <a:latin typeface="Carlito"/>
              <a:cs typeface="Carlito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075432" y="1219200"/>
            <a:ext cx="4541520" cy="34533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382381" y="2363851"/>
            <a:ext cx="216217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latin typeface="Carlito"/>
                <a:cs typeface="Carlito"/>
              </a:rPr>
              <a:t>Correct predictions are  </a:t>
            </a:r>
            <a:r>
              <a:rPr sz="1800" spc="-5" dirty="0">
                <a:latin typeface="Carlito"/>
                <a:cs typeface="Carlito"/>
              </a:rPr>
              <a:t>on </a:t>
            </a:r>
            <a:r>
              <a:rPr sz="1800" dirty="0">
                <a:latin typeface="Carlito"/>
                <a:cs typeface="Carlito"/>
              </a:rPr>
              <a:t>a </a:t>
            </a:r>
            <a:r>
              <a:rPr sz="1800" spc="-10" dirty="0">
                <a:latin typeface="Carlito"/>
                <a:cs typeface="Carlito"/>
              </a:rPr>
              <a:t>diagonal </a:t>
            </a:r>
            <a:r>
              <a:rPr sz="1800" spc="-20" dirty="0">
                <a:latin typeface="Carlito"/>
                <a:cs typeface="Carlito"/>
              </a:rPr>
              <a:t>from </a:t>
            </a:r>
            <a:r>
              <a:rPr sz="1800" spc="-15" dirty="0">
                <a:latin typeface="Carlito"/>
                <a:cs typeface="Carlito"/>
              </a:rPr>
              <a:t>top  </a:t>
            </a:r>
            <a:r>
              <a:rPr sz="1800" spc="-5" dirty="0">
                <a:latin typeface="Carlito"/>
                <a:cs typeface="Carlito"/>
              </a:rPr>
              <a:t>left </a:t>
            </a:r>
            <a:r>
              <a:rPr sz="1800" spc="-15" dirty="0">
                <a:latin typeface="Carlito"/>
                <a:cs typeface="Carlito"/>
              </a:rPr>
              <a:t>to </a:t>
            </a:r>
            <a:r>
              <a:rPr sz="1800" spc="-20" dirty="0">
                <a:latin typeface="Carlito"/>
                <a:cs typeface="Carlito"/>
              </a:rPr>
              <a:t>bottom</a:t>
            </a:r>
            <a:r>
              <a:rPr sz="1800" spc="-80" dirty="0">
                <a:latin typeface="Carlito"/>
                <a:cs typeface="Carlito"/>
              </a:rPr>
              <a:t> </a:t>
            </a:r>
            <a:r>
              <a:rPr sz="1800" spc="-5" dirty="0">
                <a:latin typeface="Carlito"/>
                <a:cs typeface="Carlito"/>
              </a:rPr>
              <a:t>right.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xfrm>
            <a:off x="10948416" y="6568541"/>
            <a:ext cx="213359" cy="160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50" b="0" i="0" kern="1200">
                <a:solidFill>
                  <a:schemeClr val="bg1"/>
                </a:solidFill>
                <a:latin typeface="Carlito"/>
                <a:ea typeface="+mn-ea"/>
                <a:cs typeface="Carlit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100"/>
              </a:lnSpc>
            </a:pPr>
            <a:fld id="{81D60167-4931-47E6-BA6A-407CBD079E47}" type="slidenum">
              <a:rPr lang="en-GB" smtClean="0"/>
              <a:pPr marL="38100">
                <a:lnSpc>
                  <a:spcPts val="1100"/>
                </a:lnSpc>
              </a:pPr>
              <a:t>44</a:t>
            </a:fld>
            <a:endParaRPr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93291" y="1737360"/>
            <a:ext cx="9966960" cy="0"/>
          </a:xfrm>
          <a:custGeom>
            <a:avLst/>
            <a:gdLst/>
            <a:ahLst/>
            <a:cxnLst/>
            <a:rect l="l" t="t" r="r" b="b"/>
            <a:pathLst>
              <a:path w="9966960">
                <a:moveTo>
                  <a:pt x="0" y="0"/>
                </a:moveTo>
                <a:lnTo>
                  <a:pt x="9966960" y="0"/>
                </a:lnTo>
              </a:path>
            </a:pathLst>
          </a:custGeom>
          <a:ln w="6096">
            <a:solidFill>
              <a:srgbClr val="7D7D7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76019" y="506095"/>
            <a:ext cx="561308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Nova" panose="020B0604020202020204" pitchFamily="34" charset="0"/>
              </a:rPr>
              <a:t>CONCLUSION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0948416" y="6568541"/>
            <a:ext cx="213359" cy="160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50" b="0" i="0" kern="1200">
                <a:solidFill>
                  <a:schemeClr val="bg1"/>
                </a:solidFill>
                <a:latin typeface="Carlito"/>
                <a:ea typeface="+mn-ea"/>
                <a:cs typeface="Carlit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100"/>
              </a:lnSpc>
            </a:pPr>
            <a:fld id="{81D60167-4931-47E6-BA6A-407CBD079E47}" type="slidenum">
              <a:rPr lang="en-GB" smtClean="0"/>
              <a:pPr marL="38100">
                <a:lnSpc>
                  <a:spcPts val="1100"/>
                </a:lnSpc>
              </a:pPr>
              <a:t>45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184249" y="1746715"/>
            <a:ext cx="9956800" cy="3692525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95580" indent="-183515">
              <a:lnSpc>
                <a:spcPct val="100000"/>
              </a:lnSpc>
              <a:spcBef>
                <a:spcPts val="490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Our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task: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to develop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 machine learning model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Space Y who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wants to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bid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against</a:t>
            </a:r>
            <a:r>
              <a:rPr sz="2000" spc="-7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SpaceX</a:t>
            </a:r>
            <a:endParaRPr sz="200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39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The goal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model is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predict when 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Stage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will successfully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land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sz="2000" spc="-35" dirty="0">
                <a:solidFill>
                  <a:srgbClr val="404040"/>
                </a:solidFill>
                <a:latin typeface="Carlito"/>
                <a:cs typeface="Carlito"/>
              </a:rPr>
              <a:t>save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~$100 million</a:t>
            </a:r>
            <a:r>
              <a:rPr sz="2000" spc="-1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USD</a:t>
            </a:r>
            <a:endParaRPr sz="200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9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Used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from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public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SpaceX API and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web scraping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SpaceX Wikipedia</a:t>
            </a:r>
            <a:r>
              <a:rPr sz="2000" spc="-19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page</a:t>
            </a:r>
            <a:endParaRPr sz="200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0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Created data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labels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stored data into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DB2 SQL</a:t>
            </a:r>
            <a:r>
              <a:rPr sz="2000" spc="-1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database</a:t>
            </a:r>
            <a:endParaRPr sz="200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39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Created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dashboard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for</a:t>
            </a:r>
            <a:r>
              <a:rPr sz="2000" spc="-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visualization</a:t>
            </a:r>
            <a:endParaRPr sz="200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sz="2000" spc="-50" dirty="0">
                <a:solidFill>
                  <a:srgbClr val="404040"/>
                </a:solidFill>
                <a:latin typeface="Carlito"/>
                <a:cs typeface="Carlito"/>
              </a:rPr>
              <a:t>We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created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 machine learning model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an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accuracy of</a:t>
            </a:r>
            <a:r>
              <a:rPr sz="20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83%</a:t>
            </a:r>
            <a:endParaRPr sz="2000">
              <a:latin typeface="Carlito"/>
              <a:cs typeface="Carlito"/>
            </a:endParaRPr>
          </a:p>
          <a:p>
            <a:pPr marL="195580" marR="276860" indent="-183515">
              <a:lnSpc>
                <a:spcPts val="2160"/>
              </a:lnSpc>
              <a:spcBef>
                <a:spcPts val="63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Allon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Mask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SpaceY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can use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this model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predict with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relatively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high accuracy whether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  launch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will </a:t>
            </a:r>
            <a:r>
              <a:rPr sz="2000" spc="-35" dirty="0">
                <a:solidFill>
                  <a:srgbClr val="404040"/>
                </a:solidFill>
                <a:latin typeface="Carlito"/>
                <a:cs typeface="Carlito"/>
              </a:rPr>
              <a:t>have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Stage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1 landing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before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determine whether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 launch 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should be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made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or</a:t>
            </a:r>
            <a:r>
              <a:rPr sz="20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not</a:t>
            </a:r>
            <a:endParaRPr sz="2000">
              <a:latin typeface="Carlito"/>
              <a:cs typeface="Carlito"/>
            </a:endParaRPr>
          </a:p>
          <a:p>
            <a:pPr marL="195580" marR="5080" indent="-183515">
              <a:lnSpc>
                <a:spcPts val="2200"/>
              </a:lnSpc>
              <a:spcBef>
                <a:spcPts val="60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If possible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more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should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collected </a:t>
            </a:r>
            <a:r>
              <a:rPr sz="20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better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determine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sz="2000" spc="-10" dirty="0">
                <a:solidFill>
                  <a:srgbClr val="404040"/>
                </a:solidFill>
                <a:latin typeface="Carlito"/>
                <a:cs typeface="Carlito"/>
              </a:rPr>
              <a:t>best </a:t>
            </a:r>
            <a:r>
              <a:rPr sz="2000" dirty="0">
                <a:solidFill>
                  <a:srgbClr val="404040"/>
                </a:solidFill>
                <a:latin typeface="Carlito"/>
                <a:cs typeface="Carlito"/>
              </a:rPr>
              <a:t>machine learning model  and </a:t>
            </a:r>
            <a:r>
              <a:rPr sz="2000" spc="-25" dirty="0">
                <a:solidFill>
                  <a:srgbClr val="404040"/>
                </a:solidFill>
                <a:latin typeface="Carlito"/>
                <a:cs typeface="Carlito"/>
              </a:rPr>
              <a:t>improve</a:t>
            </a:r>
            <a:r>
              <a:rPr sz="2000" spc="-3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sz="2000" spc="-5" dirty="0">
                <a:solidFill>
                  <a:srgbClr val="404040"/>
                </a:solidFill>
                <a:latin typeface="Carlito"/>
                <a:cs typeface="Carlito"/>
              </a:rPr>
              <a:t>accuracy</a:t>
            </a:r>
            <a:endParaRPr sz="20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93291" y="1737360"/>
            <a:ext cx="9966960" cy="0"/>
          </a:xfrm>
          <a:custGeom>
            <a:avLst/>
            <a:gdLst/>
            <a:ahLst/>
            <a:cxnLst/>
            <a:rect l="l" t="t" r="r" b="b"/>
            <a:pathLst>
              <a:path w="9966960">
                <a:moveTo>
                  <a:pt x="0" y="0"/>
                </a:moveTo>
                <a:lnTo>
                  <a:pt x="9966960" y="0"/>
                </a:lnTo>
              </a:path>
            </a:pathLst>
          </a:custGeom>
          <a:ln w="6096">
            <a:solidFill>
              <a:srgbClr val="7D7D7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76019" y="506095"/>
            <a:ext cx="245427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50" dirty="0"/>
              <a:t>APPENDIX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0948416" y="6568541"/>
            <a:ext cx="213359" cy="160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50" b="0" i="0" kern="1200">
                <a:solidFill>
                  <a:schemeClr val="bg1"/>
                </a:solidFill>
                <a:latin typeface="Carlito"/>
                <a:ea typeface="+mn-ea"/>
                <a:cs typeface="Carlit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100"/>
              </a:lnSpc>
            </a:pPr>
            <a:fld id="{81D60167-4931-47E6-BA6A-407CBD079E47}" type="slidenum">
              <a:rPr lang="en-GB" smtClean="0"/>
              <a:pPr marL="38100">
                <a:lnSpc>
                  <a:spcPts val="1100"/>
                </a:lnSpc>
              </a:pPr>
              <a:t>46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176019" y="1496901"/>
            <a:ext cx="8401050" cy="1243289"/>
          </a:xfrm>
          <a:prstGeom prst="rect">
            <a:avLst/>
          </a:prstGeom>
        </p:spPr>
        <p:txBody>
          <a:bodyPr vert="horz" wrap="square" lIns="0" tIns="1644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95"/>
              </a:spcBef>
            </a:pPr>
            <a:r>
              <a:rPr sz="20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GitHub </a:t>
            </a:r>
            <a:r>
              <a:rPr sz="2000" u="heavy" spc="-1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repository</a:t>
            </a:r>
            <a:r>
              <a:rPr sz="2000" u="heavy" spc="-4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sz="20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url:</a:t>
            </a:r>
            <a:endParaRPr sz="20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000" dirty="0">
                <a:hlinkClick r:id="rId2"/>
              </a:rPr>
              <a:t>https://github.com/GBM28/CapstoneGM</a:t>
            </a:r>
            <a:endParaRPr lang="en-US" sz="2000" dirty="0"/>
          </a:p>
          <a:p>
            <a:pPr>
              <a:lnSpc>
                <a:spcPct val="100000"/>
              </a:lnSpc>
            </a:pPr>
            <a:endParaRPr sz="2000" dirty="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tx1"/>
                </a:solidFill>
                <a:latin typeface="Abadi"/>
              </a:rPr>
              <a:t>Data collection methodology:</a:t>
            </a:r>
          </a:p>
          <a:p>
            <a:pPr marL="698500" lvl="1" indent="-229235">
              <a:lnSpc>
                <a:spcPct val="100000"/>
              </a:lnSpc>
              <a:spcBef>
                <a:spcPts val="315"/>
              </a:spcBef>
              <a:buFont typeface="Arial"/>
              <a:buChar char="•"/>
              <a:tabLst>
                <a:tab pos="697865" algn="l"/>
                <a:tab pos="699135" algn="l"/>
              </a:tabLst>
            </a:pPr>
            <a:r>
              <a:rPr lang="en-US" sz="8000" spc="-5" dirty="0">
                <a:solidFill>
                  <a:schemeClr val="tx1"/>
                </a:solidFill>
                <a:latin typeface="Carlito"/>
                <a:cs typeface="Carlito"/>
              </a:rPr>
              <a:t>Combined </a:t>
            </a:r>
            <a:r>
              <a:rPr lang="en-US" sz="8000" spc="-20" dirty="0">
                <a:solidFill>
                  <a:schemeClr val="tx1"/>
                </a:solidFill>
                <a:latin typeface="Carlito"/>
                <a:cs typeface="Carlito"/>
              </a:rPr>
              <a:t>data from </a:t>
            </a:r>
            <a:r>
              <a:rPr lang="en-US" sz="8000" spc="-5" dirty="0">
                <a:solidFill>
                  <a:schemeClr val="tx1"/>
                </a:solidFill>
                <a:latin typeface="Carlito"/>
                <a:cs typeface="Carlito"/>
              </a:rPr>
              <a:t>SpaceX public </a:t>
            </a:r>
            <a:r>
              <a:rPr lang="en-US" sz="8000" dirty="0">
                <a:solidFill>
                  <a:schemeClr val="tx1"/>
                </a:solidFill>
                <a:latin typeface="Carlito"/>
                <a:cs typeface="Carlito"/>
              </a:rPr>
              <a:t>API and </a:t>
            </a:r>
            <a:r>
              <a:rPr lang="en-US" sz="8000" spc="-5" dirty="0">
                <a:solidFill>
                  <a:schemeClr val="tx1"/>
                </a:solidFill>
                <a:latin typeface="Carlito"/>
                <a:cs typeface="Carlito"/>
              </a:rPr>
              <a:t>SpaceX Wikipedia</a:t>
            </a:r>
            <a:r>
              <a:rPr lang="en-US" sz="8000" spc="15" dirty="0">
                <a:solidFill>
                  <a:schemeClr val="tx1"/>
                </a:solidFill>
                <a:latin typeface="Carlito"/>
                <a:cs typeface="Carlito"/>
              </a:rPr>
              <a:t> </a:t>
            </a:r>
            <a:r>
              <a:rPr lang="en-US" sz="8000" spc="-5" dirty="0">
                <a:solidFill>
                  <a:schemeClr val="tx1"/>
                </a:solidFill>
                <a:latin typeface="Carlito"/>
                <a:cs typeface="Carlito"/>
              </a:rPr>
              <a:t>page</a:t>
            </a:r>
            <a:endParaRPr lang="en-US" sz="8000" dirty="0">
              <a:solidFill>
                <a:schemeClr val="tx1"/>
              </a:solidFill>
              <a:latin typeface="Carlito"/>
              <a:cs typeface="Carlito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tx1"/>
                </a:solidFill>
                <a:latin typeface="Abadi"/>
              </a:rPr>
              <a:t>Perform data wrangling</a:t>
            </a:r>
          </a:p>
          <a:p>
            <a:pPr marL="698500" lvl="1" indent="-229235">
              <a:lnSpc>
                <a:spcPct val="100000"/>
              </a:lnSpc>
              <a:spcBef>
                <a:spcPts val="315"/>
              </a:spcBef>
              <a:buFont typeface="Arial"/>
              <a:buChar char="•"/>
              <a:tabLst>
                <a:tab pos="697865" algn="l"/>
                <a:tab pos="699135" algn="l"/>
              </a:tabLst>
            </a:pPr>
            <a:r>
              <a:rPr lang="en-US" sz="8000" spc="-5" dirty="0">
                <a:solidFill>
                  <a:schemeClr val="tx1"/>
                </a:solidFill>
                <a:latin typeface="Carlito"/>
                <a:cs typeface="Carlito"/>
              </a:rPr>
              <a:t>Classifying true landings </a:t>
            </a:r>
            <a:r>
              <a:rPr lang="en-US" sz="8000" dirty="0">
                <a:solidFill>
                  <a:schemeClr val="tx1"/>
                </a:solidFill>
                <a:latin typeface="Carlito"/>
                <a:cs typeface="Carlito"/>
              </a:rPr>
              <a:t>as </a:t>
            </a:r>
            <a:r>
              <a:rPr lang="en-US" sz="8000" spc="-5" dirty="0">
                <a:solidFill>
                  <a:schemeClr val="tx1"/>
                </a:solidFill>
                <a:latin typeface="Carlito"/>
                <a:cs typeface="Carlito"/>
              </a:rPr>
              <a:t>successful </a:t>
            </a:r>
            <a:r>
              <a:rPr lang="en-US" sz="8000" dirty="0">
                <a:solidFill>
                  <a:schemeClr val="tx1"/>
                </a:solidFill>
                <a:latin typeface="Carlito"/>
                <a:cs typeface="Carlito"/>
              </a:rPr>
              <a:t>and </a:t>
            </a:r>
            <a:r>
              <a:rPr lang="en-US" sz="8000" spc="-10" dirty="0">
                <a:solidFill>
                  <a:schemeClr val="tx1"/>
                </a:solidFill>
                <a:latin typeface="Carlito"/>
                <a:cs typeface="Carlito"/>
              </a:rPr>
              <a:t>unsuccessful</a:t>
            </a:r>
            <a:r>
              <a:rPr lang="en-US" sz="8000" spc="-50" dirty="0">
                <a:solidFill>
                  <a:schemeClr val="tx1"/>
                </a:solidFill>
                <a:latin typeface="Carlito"/>
                <a:cs typeface="Carlito"/>
              </a:rPr>
              <a:t> </a:t>
            </a:r>
            <a:r>
              <a:rPr lang="en-US" sz="8000" spc="-5" dirty="0">
                <a:solidFill>
                  <a:schemeClr val="tx1"/>
                </a:solidFill>
                <a:latin typeface="Carlito"/>
                <a:cs typeface="Carlito"/>
              </a:rPr>
              <a:t>otherwise</a:t>
            </a:r>
            <a:endParaRPr lang="en-US" sz="8000" dirty="0">
              <a:solidFill>
                <a:schemeClr val="tx1"/>
              </a:solidFill>
              <a:latin typeface="Carlito"/>
              <a:cs typeface="Carlito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tx1"/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tx1"/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tx1"/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tx1"/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tx1"/>
                </a:solidFill>
                <a:latin typeface="Abadi"/>
              </a:rPr>
              <a:t>Perform predictive analysis using classification models</a:t>
            </a:r>
          </a:p>
          <a:p>
            <a:pPr marL="698500" lvl="1" indent="-229235">
              <a:lnSpc>
                <a:spcPct val="100000"/>
              </a:lnSpc>
              <a:spcBef>
                <a:spcPts val="325"/>
              </a:spcBef>
              <a:buFont typeface="Arial"/>
              <a:buChar char="•"/>
              <a:tabLst>
                <a:tab pos="697865" algn="l"/>
                <a:tab pos="699135" algn="l"/>
              </a:tabLst>
            </a:pPr>
            <a:r>
              <a:rPr lang="en-GB" sz="8000" spc="-45" dirty="0">
                <a:solidFill>
                  <a:schemeClr val="tx1"/>
                </a:solidFill>
                <a:latin typeface="Carlito"/>
                <a:cs typeface="Carlito"/>
              </a:rPr>
              <a:t>Tuned </a:t>
            </a:r>
            <a:r>
              <a:rPr lang="en-GB" sz="8000" dirty="0">
                <a:solidFill>
                  <a:schemeClr val="tx1"/>
                </a:solidFill>
                <a:latin typeface="Carlito"/>
                <a:cs typeface="Carlito"/>
              </a:rPr>
              <a:t>models </a:t>
            </a:r>
            <a:r>
              <a:rPr lang="en-GB" sz="8000" spc="-5" dirty="0">
                <a:solidFill>
                  <a:schemeClr val="tx1"/>
                </a:solidFill>
                <a:latin typeface="Carlito"/>
                <a:cs typeface="Carlito"/>
              </a:rPr>
              <a:t>using</a:t>
            </a:r>
            <a:r>
              <a:rPr lang="en-GB" sz="8000" spc="10" dirty="0">
                <a:solidFill>
                  <a:schemeClr val="tx1"/>
                </a:solidFill>
                <a:latin typeface="Carlito"/>
                <a:cs typeface="Carlito"/>
              </a:rPr>
              <a:t> </a:t>
            </a:r>
            <a:r>
              <a:rPr lang="en-GB" sz="8000" spc="-20" dirty="0" err="1">
                <a:solidFill>
                  <a:schemeClr val="tx1"/>
                </a:solidFill>
                <a:latin typeface="Carlito"/>
                <a:cs typeface="Carlito"/>
              </a:rPr>
              <a:t>GridSearchCV</a:t>
            </a:r>
            <a:r>
              <a:rPr lang="en-GB" sz="8000" spc="-20" dirty="0">
                <a:solidFill>
                  <a:schemeClr val="tx1"/>
                </a:solidFill>
                <a:latin typeface="Carlito"/>
                <a:cs typeface="Carlito"/>
              </a:rPr>
              <a:t> tool in Python</a:t>
            </a:r>
            <a:endParaRPr lang="en-GB" sz="8000" dirty="0">
              <a:solidFill>
                <a:schemeClr val="tx1"/>
              </a:solidFill>
              <a:latin typeface="Carlito"/>
              <a:cs typeface="Carlito"/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12700" marR="42545">
              <a:lnSpc>
                <a:spcPts val="2210"/>
              </a:lnSpc>
              <a:spcBef>
                <a:spcPts val="335"/>
              </a:spcBef>
            </a:pPr>
            <a:r>
              <a:rPr lang="en-GB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collection </a:t>
            </a:r>
            <a:r>
              <a:rPr lang="en-GB" sz="2400" spc="-20" dirty="0">
                <a:solidFill>
                  <a:srgbClr val="404040"/>
                </a:solidFill>
                <a:latin typeface="Carlito"/>
                <a:cs typeface="Carlito"/>
              </a:rPr>
              <a:t>process </a:t>
            </a:r>
            <a:r>
              <a:rPr lang="en-GB" sz="2400" spc="-25" dirty="0">
                <a:solidFill>
                  <a:srgbClr val="404040"/>
                </a:solidFill>
                <a:latin typeface="Carlito"/>
                <a:cs typeface="Carlito"/>
              </a:rPr>
              <a:t>involved </a:t>
            </a:r>
            <a:r>
              <a:rPr lang="en-GB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GB" sz="2400" spc="-10" dirty="0">
                <a:solidFill>
                  <a:srgbClr val="404040"/>
                </a:solidFill>
                <a:latin typeface="Carlito"/>
                <a:cs typeface="Carlito"/>
              </a:rPr>
              <a:t>combination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GB" sz="2400" dirty="0">
                <a:solidFill>
                  <a:srgbClr val="404040"/>
                </a:solidFill>
                <a:latin typeface="Carlito"/>
                <a:cs typeface="Carlito"/>
              </a:rPr>
              <a:t>API </a:t>
            </a:r>
            <a:r>
              <a:rPr lang="en-GB" sz="2400" spc="-20" dirty="0">
                <a:solidFill>
                  <a:srgbClr val="404040"/>
                </a:solidFill>
                <a:latin typeface="Carlito"/>
                <a:cs typeface="Carlito"/>
              </a:rPr>
              <a:t>requests from </a:t>
            </a:r>
            <a:r>
              <a:rPr lang="en-GB" sz="2400" dirty="0">
                <a:solidFill>
                  <a:srgbClr val="404040"/>
                </a:solidFill>
                <a:latin typeface="Carlito"/>
                <a:cs typeface="Carlito"/>
              </a:rPr>
              <a:t>Space X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public </a:t>
            </a:r>
            <a:r>
              <a:rPr lang="en-GB" sz="2400" dirty="0">
                <a:solidFill>
                  <a:srgbClr val="404040"/>
                </a:solidFill>
                <a:latin typeface="Carlito"/>
                <a:cs typeface="Carlito"/>
              </a:rPr>
              <a:t>API and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web  scraping </a:t>
            </a:r>
            <a:r>
              <a:rPr lang="en-GB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GB" sz="2400" spc="-20" dirty="0">
                <a:solidFill>
                  <a:srgbClr val="404040"/>
                </a:solidFill>
                <a:latin typeface="Carlito"/>
                <a:cs typeface="Carlito"/>
              </a:rPr>
              <a:t>from </a:t>
            </a:r>
            <a:r>
              <a:rPr lang="en-GB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table in </a:t>
            </a:r>
            <a:r>
              <a:rPr lang="en-GB" sz="2400" dirty="0">
                <a:solidFill>
                  <a:srgbClr val="404040"/>
                </a:solidFill>
                <a:latin typeface="Carlito"/>
                <a:cs typeface="Carlito"/>
              </a:rPr>
              <a:t>Space </a:t>
            </a:r>
            <a:r>
              <a:rPr lang="en-GB" sz="2400" spc="-75" dirty="0">
                <a:solidFill>
                  <a:srgbClr val="404040"/>
                </a:solidFill>
                <a:latin typeface="Carlito"/>
                <a:cs typeface="Carlito"/>
              </a:rPr>
              <a:t>X’s </a:t>
            </a:r>
            <a:r>
              <a:rPr lang="en-GB" sz="2400" dirty="0">
                <a:solidFill>
                  <a:srgbClr val="404040"/>
                </a:solidFill>
                <a:latin typeface="Carlito"/>
                <a:cs typeface="Carlito"/>
              </a:rPr>
              <a:t>Wikipedia</a:t>
            </a:r>
            <a:r>
              <a:rPr lang="en-GB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GB" sz="2400" spc="-45" dirty="0">
                <a:solidFill>
                  <a:srgbClr val="404040"/>
                </a:solidFill>
                <a:latin typeface="Carlito"/>
                <a:cs typeface="Carlito"/>
              </a:rPr>
              <a:t>entry.</a:t>
            </a:r>
            <a:endParaRPr lang="en-GB" sz="2400" dirty="0">
              <a:latin typeface="Carlito"/>
              <a:cs typeface="Carlito"/>
            </a:endParaRPr>
          </a:p>
          <a:p>
            <a:pPr marL="12700" marR="356235">
              <a:lnSpc>
                <a:spcPts val="2300"/>
              </a:lnSpc>
              <a:spcBef>
                <a:spcPts val="1115"/>
              </a:spcBef>
            </a:pP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GB" sz="2400" spc="-20" dirty="0">
                <a:solidFill>
                  <a:srgbClr val="404040"/>
                </a:solidFill>
                <a:latin typeface="Carlito"/>
                <a:cs typeface="Carlito"/>
              </a:rPr>
              <a:t>next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slide will show </a:t>
            </a:r>
            <a:r>
              <a:rPr lang="en-GB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flowchart of </a:t>
            </a:r>
            <a:r>
              <a:rPr lang="en-GB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collection </a:t>
            </a:r>
            <a:r>
              <a:rPr lang="en-GB" sz="2400" spc="-20" dirty="0">
                <a:solidFill>
                  <a:srgbClr val="404040"/>
                </a:solidFill>
                <a:latin typeface="Carlito"/>
                <a:cs typeface="Carlito"/>
              </a:rPr>
              <a:t>from </a:t>
            </a:r>
            <a:r>
              <a:rPr lang="en-GB" sz="2400" dirty="0">
                <a:solidFill>
                  <a:srgbClr val="404040"/>
                </a:solidFill>
                <a:latin typeface="Carlito"/>
                <a:cs typeface="Carlito"/>
              </a:rPr>
              <a:t>API and the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one </a:t>
            </a:r>
            <a:r>
              <a:rPr lang="en-GB" sz="2400" spc="-20" dirty="0">
                <a:solidFill>
                  <a:srgbClr val="404040"/>
                </a:solidFill>
                <a:latin typeface="Carlito"/>
                <a:cs typeface="Carlito"/>
              </a:rPr>
              <a:t>after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will show  </a:t>
            </a:r>
            <a:r>
              <a:rPr lang="en-GB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flowchart of </a:t>
            </a:r>
            <a:r>
              <a:rPr lang="en-GB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GB" sz="2400" spc="-5" dirty="0">
                <a:solidFill>
                  <a:srgbClr val="404040"/>
                </a:solidFill>
                <a:latin typeface="Carlito"/>
                <a:cs typeface="Carlito"/>
              </a:rPr>
              <a:t>collection </a:t>
            </a:r>
            <a:r>
              <a:rPr lang="en-GB" sz="2400" spc="-20" dirty="0">
                <a:solidFill>
                  <a:srgbClr val="404040"/>
                </a:solidFill>
                <a:latin typeface="Carlito"/>
                <a:cs typeface="Carlito"/>
              </a:rPr>
              <a:t>from</a:t>
            </a:r>
            <a:r>
              <a:rPr lang="en-GB" sz="2400" spc="-1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GB" sz="2400" spc="-10" dirty="0" err="1">
                <a:solidFill>
                  <a:srgbClr val="404040"/>
                </a:solidFill>
                <a:latin typeface="Carlito"/>
                <a:cs typeface="Carlito"/>
              </a:rPr>
              <a:t>webscraping</a:t>
            </a:r>
            <a:r>
              <a:rPr lang="en-GB" sz="2400" spc="-10" dirty="0">
                <a:solidFill>
                  <a:srgbClr val="404040"/>
                </a:solidFill>
                <a:latin typeface="Carlito"/>
                <a:cs typeface="Carlito"/>
              </a:rPr>
              <a:t>.</a:t>
            </a:r>
            <a:endParaRPr lang="en-GB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45"/>
              </a:spcBef>
            </a:pPr>
            <a:r>
              <a:rPr lang="en-GB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Space X API </a:t>
            </a:r>
            <a:r>
              <a:rPr lang="en-GB" sz="2400" u="heavy" spc="-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Data</a:t>
            </a:r>
            <a:r>
              <a:rPr lang="en-GB" sz="2400" u="heavy" spc="-9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lang="en-GB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Columns:</a:t>
            </a:r>
            <a:endParaRPr lang="en-GB" sz="2400" dirty="0">
              <a:latin typeface="Carlito"/>
              <a:cs typeface="Carlito"/>
            </a:endParaRPr>
          </a:p>
          <a:p>
            <a:pPr marL="469900" lvl="1">
              <a:lnSpc>
                <a:spcPts val="2300"/>
              </a:lnSpc>
              <a:spcBef>
                <a:spcPts val="1200"/>
              </a:spcBef>
            </a:pPr>
            <a:r>
              <a:rPr lang="en-GB" sz="2000" spc="-30" dirty="0" err="1">
                <a:solidFill>
                  <a:srgbClr val="404040"/>
                </a:solidFill>
                <a:latin typeface="Carlito"/>
                <a:cs typeface="Carlito"/>
              </a:rPr>
              <a:t>FlightNumber</a:t>
            </a:r>
            <a:r>
              <a:rPr lang="en-GB" sz="2000" spc="-3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Date, </a:t>
            </a:r>
            <a:r>
              <a:rPr lang="en-GB" sz="2000" spc="-25" dirty="0" err="1">
                <a:solidFill>
                  <a:srgbClr val="404040"/>
                </a:solidFill>
                <a:latin typeface="Carlito"/>
                <a:cs typeface="Carlito"/>
              </a:rPr>
              <a:t>BoosterVersion</a:t>
            </a:r>
            <a:r>
              <a:rPr lang="en-GB" sz="2000" spc="-25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GB" sz="2000" spc="-20" dirty="0" err="1">
                <a:solidFill>
                  <a:srgbClr val="404040"/>
                </a:solidFill>
                <a:latin typeface="Carlito"/>
                <a:cs typeface="Carlito"/>
              </a:rPr>
              <a:t>PayloadMass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GB" sz="2000" spc="-5" dirty="0" err="1">
                <a:solidFill>
                  <a:srgbClr val="404040"/>
                </a:solidFill>
                <a:latin typeface="Carlito"/>
                <a:cs typeface="Carlito"/>
              </a:rPr>
              <a:t>LaunchSite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GB" sz="2000" spc="-15" dirty="0">
                <a:solidFill>
                  <a:srgbClr val="404040"/>
                </a:solidFill>
                <a:latin typeface="Carlito"/>
                <a:cs typeface="Carlito"/>
              </a:rPr>
              <a:t>Outcome,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Flights,</a:t>
            </a:r>
            <a:r>
              <a:rPr lang="en-GB" sz="2000" spc="5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GB" sz="2000" dirty="0" err="1">
                <a:solidFill>
                  <a:srgbClr val="404040"/>
                </a:solidFill>
                <a:latin typeface="Carlito"/>
                <a:cs typeface="Carlito"/>
              </a:rPr>
              <a:t>GridFins</a:t>
            </a: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,</a:t>
            </a:r>
            <a:endParaRPr lang="en-GB" sz="2000" dirty="0">
              <a:latin typeface="Carlito"/>
              <a:cs typeface="Carlito"/>
            </a:endParaRPr>
          </a:p>
          <a:p>
            <a:pPr marL="469900" lvl="1">
              <a:lnSpc>
                <a:spcPts val="2300"/>
              </a:lnSpc>
            </a:pP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Reused, Legs, </a:t>
            </a:r>
            <a:r>
              <a:rPr lang="en-GB" sz="2000" spc="-10" dirty="0" err="1">
                <a:solidFill>
                  <a:srgbClr val="404040"/>
                </a:solidFill>
                <a:latin typeface="Carlito"/>
                <a:cs typeface="Carlito"/>
              </a:rPr>
              <a:t>LandingPad</a:t>
            </a:r>
            <a:r>
              <a:rPr lang="en-GB" sz="2000" spc="-1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Block, </a:t>
            </a:r>
            <a:r>
              <a:rPr lang="en-GB" sz="2000" spc="-10" dirty="0" err="1">
                <a:solidFill>
                  <a:srgbClr val="404040"/>
                </a:solidFill>
                <a:latin typeface="Carlito"/>
                <a:cs typeface="Carlito"/>
              </a:rPr>
              <a:t>ReusedCount</a:t>
            </a:r>
            <a:r>
              <a:rPr lang="en-GB" sz="2000" spc="-1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Serial, Longitude,</a:t>
            </a:r>
            <a:r>
              <a:rPr lang="en-GB" sz="2000" spc="-229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Latitude</a:t>
            </a:r>
            <a:endParaRPr lang="en-GB" sz="20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05"/>
              </a:spcBef>
            </a:pPr>
            <a:r>
              <a:rPr lang="en-GB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Wikipedia </a:t>
            </a:r>
            <a:r>
              <a:rPr lang="en-GB" sz="2400" u="heavy" spc="-25" dirty="0" err="1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Webscrape</a:t>
            </a:r>
            <a:r>
              <a:rPr lang="en-GB" sz="2400" u="heavy" spc="-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Data</a:t>
            </a:r>
            <a:r>
              <a:rPr lang="en-GB" sz="2400" u="heavy" spc="-1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lang="en-GB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Columns:</a:t>
            </a:r>
            <a:endParaRPr lang="en-GB" sz="2400" dirty="0">
              <a:latin typeface="Carlito"/>
              <a:cs typeface="Carlito"/>
            </a:endParaRPr>
          </a:p>
          <a:p>
            <a:pPr marL="469900" marR="837565" lvl="1">
              <a:lnSpc>
                <a:spcPts val="2200"/>
              </a:lnSpc>
              <a:spcBef>
                <a:spcPts val="1440"/>
              </a:spcBef>
            </a:pPr>
            <a:r>
              <a:rPr lang="en-GB" sz="2000" spc="-15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No.,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site, </a:t>
            </a:r>
            <a:r>
              <a:rPr lang="en-GB" sz="2000" spc="-25" dirty="0">
                <a:solidFill>
                  <a:srgbClr val="404040"/>
                </a:solidFill>
                <a:latin typeface="Carlito"/>
                <a:cs typeface="Carlito"/>
              </a:rPr>
              <a:t>Payload, </a:t>
            </a:r>
            <a:r>
              <a:rPr lang="en-GB" sz="2000" spc="-20" dirty="0" err="1">
                <a:solidFill>
                  <a:srgbClr val="404040"/>
                </a:solidFill>
                <a:latin typeface="Carlito"/>
                <a:cs typeface="Carlito"/>
              </a:rPr>
              <a:t>PayloadMass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GB" sz="2000" spc="-60" dirty="0">
                <a:solidFill>
                  <a:srgbClr val="404040"/>
                </a:solidFill>
                <a:latin typeface="Carlito"/>
                <a:cs typeface="Carlito"/>
              </a:rPr>
              <a:t>Customer,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GB" sz="2000" spc="-15" dirty="0">
                <a:solidFill>
                  <a:srgbClr val="404040"/>
                </a:solidFill>
                <a:latin typeface="Carlito"/>
                <a:cs typeface="Carlito"/>
              </a:rPr>
              <a:t>outcome, </a:t>
            </a:r>
            <a:r>
              <a:rPr lang="en-GB" sz="2000" spc="-45" dirty="0">
                <a:solidFill>
                  <a:srgbClr val="404040"/>
                </a:solidFill>
                <a:latin typeface="Carlito"/>
                <a:cs typeface="Carlito"/>
              </a:rPr>
              <a:t>Version  </a:t>
            </a:r>
            <a:r>
              <a:rPr lang="en-GB" sz="2000" spc="-60" dirty="0">
                <a:solidFill>
                  <a:srgbClr val="404040"/>
                </a:solidFill>
                <a:latin typeface="Carlito"/>
                <a:cs typeface="Carlito"/>
              </a:rPr>
              <a:t>Booster, 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GB" sz="2000" dirty="0">
                <a:solidFill>
                  <a:srgbClr val="404040"/>
                </a:solidFill>
                <a:latin typeface="Carlito"/>
                <a:cs typeface="Carlito"/>
              </a:rPr>
              <a:t>landing, </a:t>
            </a:r>
            <a:r>
              <a:rPr lang="en-GB" sz="2000" spc="-20" dirty="0">
                <a:solidFill>
                  <a:srgbClr val="404040"/>
                </a:solidFill>
                <a:latin typeface="Carlito"/>
                <a:cs typeface="Carlito"/>
              </a:rPr>
              <a:t>Date,</a:t>
            </a:r>
            <a:r>
              <a:rPr lang="en-GB" sz="2000" spc="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GB" sz="2000" spc="-5" dirty="0">
                <a:solidFill>
                  <a:srgbClr val="404040"/>
                </a:solidFill>
                <a:latin typeface="Carlito"/>
                <a:cs typeface="Carlito"/>
              </a:rPr>
              <a:t>Time</a:t>
            </a:r>
            <a:endParaRPr lang="en-GB" sz="2000" dirty="0">
              <a:latin typeface="Carlito"/>
              <a:cs typeface="Carlito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GITHUB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url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457200" lvl="1" indent="0">
              <a:buNone/>
            </a:pPr>
            <a:r>
              <a:rPr lang="en-US" dirty="0"/>
              <a:t>https://github.com/GBM28/CapstoneGM/blob/babfacfc9c2a031d6cb0956ab8f0e17e8278c7db/WK1/jupyter-labs-spacex-data-collection-api.ipynb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394CDD87-C9D1-1FCA-FD17-C05331E05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8348" y="1800225"/>
            <a:ext cx="5352284" cy="326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4762772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Link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https://github.com/GBM28/CapstoneGM/blob/86d1e618c8b9b91e19a7bdfc310fe5d73b1e764a/WK1/jupyter-labs-spacex-data-collection%20Web%20Scraping.ipynb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BDF511-7ACE-B88D-1903-08CA2AF67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0261" y="1812681"/>
            <a:ext cx="4617265" cy="421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</TotalTime>
  <Words>2465</Words>
  <Application>Microsoft Office PowerPoint</Application>
  <PresentationFormat>Widescreen</PresentationFormat>
  <Paragraphs>266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Abadi</vt:lpstr>
      <vt:lpstr>Arial</vt:lpstr>
      <vt:lpstr>Arial Nova</vt:lpstr>
      <vt:lpstr>Calibri</vt:lpstr>
      <vt:lpstr>Calibri Light</vt:lpstr>
      <vt:lpstr>Carlito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Launch Site Locations </vt:lpstr>
      <vt:lpstr>Color-Coded Launch Markers </vt:lpstr>
      <vt:lpstr>Key Location Proximities </vt:lpstr>
      <vt:lpstr>PowerPoint Presentation</vt:lpstr>
      <vt:lpstr>Successful Launches Across Launch Sites </vt:lpstr>
      <vt:lpstr>Highest Success Rate Launch Site </vt:lpstr>
      <vt:lpstr>Payload Mass vs. Success vs. Booster  Version Category </vt:lpstr>
      <vt:lpstr>PowerPoint Presentation</vt:lpstr>
      <vt:lpstr>Classification Accuracy</vt:lpstr>
      <vt:lpstr>Confusion Matrix</vt:lpstr>
      <vt:lpstr>CONCLUSION</vt:lpstr>
      <vt:lpstr>APPENDIX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Gordon Moore</cp:lastModifiedBy>
  <cp:revision>202</cp:revision>
  <dcterms:created xsi:type="dcterms:W3CDTF">2021-04-29T18:58:34Z</dcterms:created>
  <dcterms:modified xsi:type="dcterms:W3CDTF">2023-03-12T12:41:57Z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